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tags/tag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2.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9" r:id="rId1"/>
  </p:sldMasterIdLst>
  <p:notesMasterIdLst>
    <p:notesMasterId r:id="rId63"/>
  </p:notesMasterIdLst>
  <p:handoutMasterIdLst>
    <p:handoutMasterId r:id="rId64"/>
  </p:handoutMasterIdLst>
  <p:sldIdLst>
    <p:sldId id="401" r:id="rId2"/>
    <p:sldId id="399" r:id="rId3"/>
    <p:sldId id="450" r:id="rId4"/>
    <p:sldId id="451" r:id="rId5"/>
    <p:sldId id="452" r:id="rId6"/>
    <p:sldId id="455" r:id="rId7"/>
    <p:sldId id="347" r:id="rId8"/>
    <p:sldId id="454" r:id="rId9"/>
    <p:sldId id="294" r:id="rId10"/>
    <p:sldId id="400" r:id="rId11"/>
    <p:sldId id="442" r:id="rId12"/>
    <p:sldId id="425" r:id="rId13"/>
    <p:sldId id="457" r:id="rId14"/>
    <p:sldId id="406" r:id="rId15"/>
    <p:sldId id="336" r:id="rId16"/>
    <p:sldId id="383" r:id="rId17"/>
    <p:sldId id="463" r:id="rId18"/>
    <p:sldId id="384" r:id="rId19"/>
    <p:sldId id="376" r:id="rId20"/>
    <p:sldId id="464" r:id="rId21"/>
    <p:sldId id="296" r:id="rId22"/>
    <p:sldId id="420" r:id="rId23"/>
    <p:sldId id="448" r:id="rId24"/>
    <p:sldId id="458" r:id="rId25"/>
    <p:sldId id="395" r:id="rId26"/>
    <p:sldId id="466" r:id="rId27"/>
    <p:sldId id="363" r:id="rId28"/>
    <p:sldId id="388" r:id="rId29"/>
    <p:sldId id="389" r:id="rId30"/>
    <p:sldId id="390" r:id="rId31"/>
    <p:sldId id="391" r:id="rId32"/>
    <p:sldId id="394" r:id="rId33"/>
    <p:sldId id="393" r:id="rId34"/>
    <p:sldId id="392" r:id="rId35"/>
    <p:sldId id="445" r:id="rId36"/>
    <p:sldId id="449" r:id="rId37"/>
    <p:sldId id="461" r:id="rId38"/>
    <p:sldId id="409" r:id="rId39"/>
    <p:sldId id="415" r:id="rId40"/>
    <p:sldId id="358" r:id="rId41"/>
    <p:sldId id="360" r:id="rId42"/>
    <p:sldId id="361" r:id="rId43"/>
    <p:sldId id="340" r:id="rId44"/>
    <p:sldId id="413" r:id="rId45"/>
    <p:sldId id="417" r:id="rId46"/>
    <p:sldId id="364" r:id="rId47"/>
    <p:sldId id="416" r:id="rId48"/>
    <p:sldId id="443" r:id="rId49"/>
    <p:sldId id="426" r:id="rId50"/>
    <p:sldId id="462" r:id="rId51"/>
    <p:sldId id="411" r:id="rId52"/>
    <p:sldId id="380" r:id="rId53"/>
    <p:sldId id="385" r:id="rId54"/>
    <p:sldId id="381" r:id="rId55"/>
    <p:sldId id="357" r:id="rId56"/>
    <p:sldId id="427" r:id="rId57"/>
    <p:sldId id="422" r:id="rId58"/>
    <p:sldId id="349" r:id="rId59"/>
    <p:sldId id="323" r:id="rId60"/>
    <p:sldId id="433" r:id="rId61"/>
    <p:sldId id="335" r:id="rId62"/>
  </p:sldIdLst>
  <p:sldSz cx="9144000" cy="5715000" type="screen16x10"/>
  <p:notesSz cx="6648450" cy="97821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90000"/>
      </a:lnSpc>
      <a:spcBef>
        <a:spcPct val="0"/>
      </a:spcBef>
      <a:spcAft>
        <a:spcPct val="0"/>
      </a:spcAft>
      <a:buClr>
        <a:srgbClr val="FF0000"/>
      </a:buClr>
      <a:defRPr sz="2200" b="1" kern="1200">
        <a:solidFill>
          <a:schemeClr val="tx1"/>
        </a:solidFill>
        <a:latin typeface="Times New Roman" pitchFamily="18" charset="0"/>
        <a:ea typeface="+mn-ea"/>
        <a:cs typeface="+mn-cs"/>
      </a:defRPr>
    </a:lvl1pPr>
    <a:lvl2pPr marL="457200" algn="l" rtl="0" eaLnBrk="0" fontAlgn="base" hangingPunct="0">
      <a:lnSpc>
        <a:spcPct val="90000"/>
      </a:lnSpc>
      <a:spcBef>
        <a:spcPct val="0"/>
      </a:spcBef>
      <a:spcAft>
        <a:spcPct val="0"/>
      </a:spcAft>
      <a:buClr>
        <a:srgbClr val="FF0000"/>
      </a:buClr>
      <a:defRPr sz="2200" b="1" kern="1200">
        <a:solidFill>
          <a:schemeClr val="tx1"/>
        </a:solidFill>
        <a:latin typeface="Times New Roman" pitchFamily="18" charset="0"/>
        <a:ea typeface="+mn-ea"/>
        <a:cs typeface="+mn-cs"/>
      </a:defRPr>
    </a:lvl2pPr>
    <a:lvl3pPr marL="914400" algn="l" rtl="0" eaLnBrk="0" fontAlgn="base" hangingPunct="0">
      <a:lnSpc>
        <a:spcPct val="90000"/>
      </a:lnSpc>
      <a:spcBef>
        <a:spcPct val="0"/>
      </a:spcBef>
      <a:spcAft>
        <a:spcPct val="0"/>
      </a:spcAft>
      <a:buClr>
        <a:srgbClr val="FF0000"/>
      </a:buClr>
      <a:defRPr sz="2200" b="1" kern="1200">
        <a:solidFill>
          <a:schemeClr val="tx1"/>
        </a:solidFill>
        <a:latin typeface="Times New Roman" pitchFamily="18" charset="0"/>
        <a:ea typeface="+mn-ea"/>
        <a:cs typeface="+mn-cs"/>
      </a:defRPr>
    </a:lvl3pPr>
    <a:lvl4pPr marL="1371600" algn="l" rtl="0" eaLnBrk="0" fontAlgn="base" hangingPunct="0">
      <a:lnSpc>
        <a:spcPct val="90000"/>
      </a:lnSpc>
      <a:spcBef>
        <a:spcPct val="0"/>
      </a:spcBef>
      <a:spcAft>
        <a:spcPct val="0"/>
      </a:spcAft>
      <a:buClr>
        <a:srgbClr val="FF0000"/>
      </a:buClr>
      <a:defRPr sz="2200" b="1" kern="1200">
        <a:solidFill>
          <a:schemeClr val="tx1"/>
        </a:solidFill>
        <a:latin typeface="Times New Roman" pitchFamily="18" charset="0"/>
        <a:ea typeface="+mn-ea"/>
        <a:cs typeface="+mn-cs"/>
      </a:defRPr>
    </a:lvl4pPr>
    <a:lvl5pPr marL="1828800" algn="l" rtl="0" eaLnBrk="0" fontAlgn="base" hangingPunct="0">
      <a:lnSpc>
        <a:spcPct val="90000"/>
      </a:lnSpc>
      <a:spcBef>
        <a:spcPct val="0"/>
      </a:spcBef>
      <a:spcAft>
        <a:spcPct val="0"/>
      </a:spcAft>
      <a:buClr>
        <a:srgbClr val="FF0000"/>
      </a:buClr>
      <a:defRPr sz="2200" b="1" kern="1200">
        <a:solidFill>
          <a:schemeClr val="tx1"/>
        </a:solidFill>
        <a:latin typeface="Times New Roman" pitchFamily="18" charset="0"/>
        <a:ea typeface="+mn-ea"/>
        <a:cs typeface="+mn-cs"/>
      </a:defRPr>
    </a:lvl5pPr>
    <a:lvl6pPr marL="2286000" algn="l" defTabSz="914400" rtl="0" eaLnBrk="1" latinLnBrk="0" hangingPunct="1">
      <a:defRPr sz="2200" b="1" kern="1200">
        <a:solidFill>
          <a:schemeClr val="tx1"/>
        </a:solidFill>
        <a:latin typeface="Times New Roman" pitchFamily="18" charset="0"/>
        <a:ea typeface="+mn-ea"/>
        <a:cs typeface="+mn-cs"/>
      </a:defRPr>
    </a:lvl6pPr>
    <a:lvl7pPr marL="2743200" algn="l" defTabSz="914400" rtl="0" eaLnBrk="1" latinLnBrk="0" hangingPunct="1">
      <a:defRPr sz="2200" b="1" kern="1200">
        <a:solidFill>
          <a:schemeClr val="tx1"/>
        </a:solidFill>
        <a:latin typeface="Times New Roman" pitchFamily="18" charset="0"/>
        <a:ea typeface="+mn-ea"/>
        <a:cs typeface="+mn-cs"/>
      </a:defRPr>
    </a:lvl7pPr>
    <a:lvl8pPr marL="3200400" algn="l" defTabSz="914400" rtl="0" eaLnBrk="1" latinLnBrk="0" hangingPunct="1">
      <a:defRPr sz="2200" b="1" kern="1200">
        <a:solidFill>
          <a:schemeClr val="tx1"/>
        </a:solidFill>
        <a:latin typeface="Times New Roman" pitchFamily="18" charset="0"/>
        <a:ea typeface="+mn-ea"/>
        <a:cs typeface="+mn-cs"/>
      </a:defRPr>
    </a:lvl8pPr>
    <a:lvl9pPr marL="3657600" algn="l" defTabSz="914400" rtl="0" eaLnBrk="1" latinLnBrk="0" hangingPunct="1">
      <a:defRPr sz="2200" b="1"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Introduction" id="{9648E49B-F928-421C-9B53-67B76BE56CF6}">
          <p14:sldIdLst>
            <p14:sldId id="401"/>
            <p14:sldId id="399"/>
            <p14:sldId id="450"/>
            <p14:sldId id="451"/>
            <p14:sldId id="452"/>
          </p14:sldIdLst>
        </p14:section>
        <p14:section name="chapitre 1" id="{32DD27E1-48C1-46D2-AF48-31D57471BBE2}">
          <p14:sldIdLst>
            <p14:sldId id="455"/>
            <p14:sldId id="347"/>
            <p14:sldId id="454"/>
            <p14:sldId id="294"/>
            <p14:sldId id="400"/>
            <p14:sldId id="442"/>
            <p14:sldId id="425"/>
          </p14:sldIdLst>
        </p14:section>
        <p14:section name="chapitre 2" id="{AB8BF4B7-450A-472B-B9EB-80F5134C2FD0}">
          <p14:sldIdLst>
            <p14:sldId id="457"/>
            <p14:sldId id="406"/>
            <p14:sldId id="336"/>
            <p14:sldId id="383"/>
            <p14:sldId id="463"/>
            <p14:sldId id="384"/>
            <p14:sldId id="376"/>
            <p14:sldId id="464"/>
            <p14:sldId id="296"/>
            <p14:sldId id="420"/>
            <p14:sldId id="448"/>
          </p14:sldIdLst>
        </p14:section>
        <p14:section name="chapitre 3" id="{3AAC62C9-7986-4F60-A6E5-35DA0E5F5FA2}">
          <p14:sldIdLst>
            <p14:sldId id="458"/>
            <p14:sldId id="395"/>
            <p14:sldId id="466"/>
            <p14:sldId id="363"/>
            <p14:sldId id="388"/>
            <p14:sldId id="389"/>
            <p14:sldId id="390"/>
            <p14:sldId id="391"/>
            <p14:sldId id="394"/>
            <p14:sldId id="393"/>
            <p14:sldId id="392"/>
            <p14:sldId id="445"/>
            <p14:sldId id="449"/>
          </p14:sldIdLst>
        </p14:section>
        <p14:section name="chapitre 4" id="{5522530A-CB33-422C-BB99-E584E4BF4DED}">
          <p14:sldIdLst>
            <p14:sldId id="461"/>
            <p14:sldId id="409"/>
            <p14:sldId id="415"/>
            <p14:sldId id="358"/>
            <p14:sldId id="360"/>
            <p14:sldId id="361"/>
            <p14:sldId id="340"/>
            <p14:sldId id="413"/>
            <p14:sldId id="417"/>
            <p14:sldId id="364"/>
            <p14:sldId id="416"/>
            <p14:sldId id="443"/>
            <p14:sldId id="426"/>
          </p14:sldIdLst>
        </p14:section>
        <p14:section name="Chapitre 5" id="{44AE76B1-07B1-4A58-905D-A0D647805E6D}">
          <p14:sldIdLst>
            <p14:sldId id="462"/>
            <p14:sldId id="411"/>
            <p14:sldId id="380"/>
            <p14:sldId id="385"/>
            <p14:sldId id="381"/>
            <p14:sldId id="357"/>
            <p14:sldId id="427"/>
            <p14:sldId id="422"/>
            <p14:sldId id="349"/>
            <p14:sldId id="323"/>
            <p14:sldId id="433"/>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800">
          <p15:clr>
            <a:srgbClr val="A4A3A4"/>
          </p15:clr>
        </p15:guide>
      </p15:sldGuideLst>
    </p:ext>
    <p:ext uri="{2D200454-40CA-4A62-9FC3-DE9A4176ACB9}">
      <p15:notesGuideLst xmlns:p15="http://schemas.microsoft.com/office/powerpoint/2012/main">
        <p15:guide id="1" orient="horz" pos="3082">
          <p15:clr>
            <a:srgbClr val="A4A3A4"/>
          </p15:clr>
        </p15:guide>
        <p15:guide id="2" pos="209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i bachelet" initials="rb" lastIdx="19" clrIdx="0">
    <p:extLst/>
  </p:cmAuthor>
  <p:cmAuthor id="2" name="mat" initials="m" lastIdx="0" clrIdx="1"/>
  <p:cmAuthor id="3" name="Ghislaine PARA" initials="Gp" lastIdx="12" clrIdx="2"/>
  <p:cmAuthor id="4" name="BichVan H." initials="BH"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8C"/>
    <a:srgbClr val="1FFF2E"/>
    <a:srgbClr val="FFFF89"/>
    <a:srgbClr val="FFC390"/>
    <a:srgbClr val="7A58A5"/>
    <a:srgbClr val="FF8F27"/>
    <a:srgbClr val="FF8F2A"/>
    <a:srgbClr val="FFE4CF"/>
    <a:srgbClr val="D0701E"/>
    <a:srgbClr val="CFB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00" autoAdjust="0"/>
  </p:normalViewPr>
  <p:slideViewPr>
    <p:cSldViewPr snapToGrid="0">
      <p:cViewPr varScale="1">
        <p:scale>
          <a:sx n="81" d="100"/>
          <a:sy n="81" d="100"/>
        </p:scale>
        <p:origin x="1483" y="58"/>
      </p:cViewPr>
      <p:guideLst>
        <p:guide orient="horz" pos="2160"/>
        <p:guide pos="2880"/>
        <p:guide orient="horz" pos="1800"/>
      </p:guideLst>
    </p:cSldViewPr>
  </p:slideViewPr>
  <p:outlineViewPr>
    <p:cViewPr>
      <p:scale>
        <a:sx n="33" d="100"/>
        <a:sy n="33" d="100"/>
      </p:scale>
      <p:origin x="0" y="-8693"/>
    </p:cViewPr>
  </p:outlineViewPr>
  <p:notesTextViewPr>
    <p:cViewPr>
      <p:scale>
        <a:sx n="3" d="2"/>
        <a:sy n="3" d="2"/>
      </p:scale>
      <p:origin x="0" y="0"/>
    </p:cViewPr>
  </p:notesTextViewPr>
  <p:sorterViewPr>
    <p:cViewPr>
      <p:scale>
        <a:sx n="125" d="100"/>
        <a:sy n="125" d="100"/>
      </p:scale>
      <p:origin x="0" y="-5842"/>
    </p:cViewPr>
  </p:sorterViewPr>
  <p:notesViewPr>
    <p:cSldViewPr snapToGrid="0">
      <p:cViewPr>
        <p:scale>
          <a:sx n="75" d="100"/>
          <a:sy n="75" d="100"/>
        </p:scale>
        <p:origin x="2990" y="-269"/>
      </p:cViewPr>
      <p:guideLst>
        <p:guide orient="horz" pos="3082"/>
        <p:guide pos="209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3T11:35:32.033" idx="7">
    <p:pos x="10" y="10"/>
    <p:text>actualiser le comparatif</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8-23T11:36:51.967" idx="8">
    <p:pos x="10" y="10"/>
    <p:text>ajouter petite boite "autres outils"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87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85825" y="4646613"/>
            <a:ext cx="48768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27" tIns="43782" rIns="89127" bIns="4378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5" name="Rectangle 3"/>
          <p:cNvSpPr>
            <a:spLocks noGrp="1" noRot="1" noChangeAspect="1" noChangeArrowheads="1" noTextEdit="1"/>
          </p:cNvSpPr>
          <p:nvPr>
            <p:ph type="sldImg" idx="2"/>
          </p:nvPr>
        </p:nvSpPr>
        <p:spPr bwMode="auto">
          <a:xfrm>
            <a:off x="406400" y="741363"/>
            <a:ext cx="5842000" cy="36528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246189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r.wikipedia.org/wiki/Echel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enjy.fr/articles/securite/mot-de-passe.php5" TargetMode="External"/><Relationship Id="rId7" Type="http://schemas.openxmlformats.org/officeDocument/2006/relationships/hyperlink" Target="http://www.google.fr/search?sourceid=chrome&amp;ie=UTF-8&amp;q=Filtres+de+confidentialit%C3%A9"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fr.wikipedia.org/wiki/Enregistreur_de_frappe" TargetMode="External"/><Relationship Id="rId5" Type="http://schemas.openxmlformats.org/officeDocument/2006/relationships/hyperlink" Target="http://sourceforge.net/projects/keepass/forums/forum/329220/topic/4699123" TargetMode="External"/><Relationship Id="rId4" Type="http://schemas.openxmlformats.org/officeDocument/2006/relationships/hyperlink" Target="http://www.baekdal.com/tips/password-security-usability"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ruecrypt.or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upport.google.com/accounts/bin/static.py?page=guide.cs&amp;guide=1056283&amp;answer=1085463" TargetMode="External"/><Relationship Id="rId5" Type="http://schemas.openxmlformats.org/officeDocument/2006/relationships/hyperlink" Target="http://just-ask-kim.com/security-enable-facebooks-login-approval/" TargetMode="External"/><Relationship Id="rId4" Type="http://schemas.openxmlformats.org/officeDocument/2006/relationships/hyperlink" Target="http://keepass.inf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dropbox.com/referrals/NTI5NTQwNjk5"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goo.gl/"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fr.wikipedia.org/wiki/EtherPad" TargetMode="External"/><Relationship Id="rId4" Type="http://schemas.openxmlformats.org/officeDocument/2006/relationships/hyperlink" Target="http://fr.wikipedia.org/wiki/Skyp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freedcamp.com/"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fr.wikipedia.org/wiki/%C3%89conomie_de_l'atten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ndex.php?title=Courrier_%C3%A9lectronique&amp;oldid=10681866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sa/3.0/deed.f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r>
              <a:rPr lang="fr-FR" dirty="0" smtClean="0"/>
              <a:t>Bonjour, </a:t>
            </a:r>
          </a:p>
          <a:p>
            <a:r>
              <a:rPr lang="fr-FR" dirty="0" smtClean="0"/>
              <a:t>Quels</a:t>
            </a:r>
            <a:r>
              <a:rPr lang="fr-FR" baseline="0" dirty="0" smtClean="0"/>
              <a:t> sont outils informatique que vous pouvez utiliser pour animer et gérer votre projet ? C’est le thème de la formation que je vais vous présenter au cours de 5 chapitres d’une dizaine de minutes</a:t>
            </a:r>
            <a:endParaRPr lang="fr-FR" dirty="0" smtClean="0"/>
          </a:p>
        </p:txBody>
      </p:sp>
    </p:spTree>
    <p:extLst>
      <p:ext uri="{BB962C8B-B14F-4D97-AF65-F5344CB8AC3E}">
        <p14:creationId xmlns:p14="http://schemas.microsoft.com/office/powerpoint/2010/main" val="144372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6079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Regardez</a:t>
            </a:r>
            <a:r>
              <a:rPr lang="fr-FR" baseline="0" dirty="0" smtClean="0"/>
              <a:t> vos logiciel et ses paramètres</a:t>
            </a:r>
            <a:endParaRPr lang="fr-FR" dirty="0"/>
          </a:p>
        </p:txBody>
      </p:sp>
    </p:spTree>
    <p:extLst>
      <p:ext uri="{BB962C8B-B14F-4D97-AF65-F5344CB8AC3E}">
        <p14:creationId xmlns:p14="http://schemas.microsoft.com/office/powerpoint/2010/main" val="158676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01638" y="741363"/>
            <a:ext cx="5845175" cy="3654425"/>
          </a:xfrm>
          <a:ln/>
        </p:spPr>
      </p:sp>
      <p:sp>
        <p:nvSpPr>
          <p:cNvPr id="69635" name="Rectangle 3"/>
          <p:cNvSpPr>
            <a:spLocks noGrp="1" noChangeArrowheads="1"/>
          </p:cNvSpPr>
          <p:nvPr>
            <p:ph type="body" idx="1"/>
          </p:nvPr>
        </p:nvSpPr>
        <p:spPr>
          <a:xfrm>
            <a:off x="885825" y="4648200"/>
            <a:ext cx="4872038" cy="4400550"/>
          </a:xfrm>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dirty="0" smtClean="0">
                <a:solidFill>
                  <a:srgbClr val="000000"/>
                </a:solidFill>
              </a:rPr>
              <a:t>Parlons maintenant</a:t>
            </a:r>
            <a:r>
              <a:rPr lang="fr-FR" sz="1800" baseline="0" dirty="0" smtClean="0">
                <a:solidFill>
                  <a:srgbClr val="000000"/>
                </a:solidFill>
              </a:rPr>
              <a:t> de la question de la sécurité</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baseline="0" dirty="0" smtClean="0">
                <a:solidFill>
                  <a:srgbClr val="000000"/>
                </a:solidFill>
              </a:rPr>
              <a:t>Le risque zéro n’existe pas</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baseline="0" dirty="0" smtClean="0">
                <a:solidFill>
                  <a:srgbClr val="000000"/>
                </a:solidFill>
              </a:rPr>
              <a:t>Mais avec quelque mesures simples vous pouvez améliorer votre situation et celle de votre équipe</a:t>
            </a:r>
            <a:endParaRPr lang="fr-FR" sz="1800" dirty="0" smtClean="0">
              <a:solidFill>
                <a:srgbClr val="000000"/>
              </a:solidFill>
            </a:endParaRPr>
          </a:p>
        </p:txBody>
      </p:sp>
    </p:spTree>
    <p:extLst>
      <p:ext uri="{BB962C8B-B14F-4D97-AF65-F5344CB8AC3E}">
        <p14:creationId xmlns:p14="http://schemas.microsoft.com/office/powerpoint/2010/main" val="116589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06400" y="741363"/>
            <a:ext cx="5842000" cy="3652837"/>
          </a:xfrm>
          <a:ln/>
        </p:spPr>
      </p:sp>
      <p:sp>
        <p:nvSpPr>
          <p:cNvPr id="79875" name="Rectangle 3"/>
          <p:cNvSpPr>
            <a:spLocks noGrp="1" noChangeArrowheads="1"/>
          </p:cNvSpPr>
          <p:nvPr>
            <p:ph type="body" idx="1"/>
          </p:nvPr>
        </p:nvSpPr>
        <p:spPr>
          <a:noFill/>
        </p:spPr>
        <p:txBody>
          <a:bodyPr/>
          <a:lstStyle/>
          <a:p>
            <a:pPr lvl="1"/>
            <a:r>
              <a:rPr lang="fr-FR" sz="1800" dirty="0" smtClean="0">
                <a:solidFill>
                  <a:srgbClr val="000000"/>
                </a:solidFill>
              </a:rPr>
              <a:t>L’espionnage industriel</a:t>
            </a:r>
            <a:r>
              <a:rPr lang="fr-FR" sz="1800" dirty="0" smtClean="0"/>
              <a:t> par voie électronique est répandu (réseau </a:t>
            </a:r>
            <a:r>
              <a:rPr lang="fr-FR" sz="1800" dirty="0" smtClean="0">
                <a:hlinkClick r:id="rId3"/>
              </a:rPr>
              <a:t>Echelon</a:t>
            </a:r>
            <a:r>
              <a:rPr lang="fr-FR" sz="1800" dirty="0" smtClean="0"/>
              <a:t>, Chine)</a:t>
            </a:r>
          </a:p>
          <a:p>
            <a:pPr lvl="2"/>
            <a:r>
              <a:rPr lang="fr-FR" sz="1200" dirty="0" smtClean="0">
                <a:solidFill>
                  <a:srgbClr val="008000"/>
                </a:solidFill>
              </a:rPr>
              <a:t>1994 : Airbus - McDonnell Douglas, perte d’un contrat avec la </a:t>
            </a:r>
            <a:r>
              <a:rPr lang="fr-FR" sz="1200" dirty="0" err="1" smtClean="0">
                <a:solidFill>
                  <a:srgbClr val="008000"/>
                </a:solidFill>
              </a:rPr>
              <a:t>Saoudians</a:t>
            </a:r>
            <a:r>
              <a:rPr lang="fr-FR" sz="1200" dirty="0" smtClean="0">
                <a:solidFill>
                  <a:srgbClr val="008000"/>
                </a:solidFill>
              </a:rPr>
              <a:t> Airlines </a:t>
            </a:r>
          </a:p>
          <a:p>
            <a:pPr lvl="2"/>
            <a:r>
              <a:rPr lang="fr-FR" sz="1200" dirty="0" smtClean="0">
                <a:solidFill>
                  <a:srgbClr val="008000"/>
                </a:solidFill>
              </a:rPr>
              <a:t>2011 : cyberattaque contre Bercy et des données concernant le G20 (virus dans un fichier </a:t>
            </a:r>
            <a:r>
              <a:rPr lang="fr-FR" sz="1200" dirty="0" err="1" smtClean="0">
                <a:solidFill>
                  <a:srgbClr val="008000"/>
                </a:solidFill>
              </a:rPr>
              <a:t>pdf</a:t>
            </a:r>
            <a:r>
              <a:rPr lang="fr-FR" sz="1200" dirty="0" smtClean="0">
                <a:solidFill>
                  <a:srgbClr val="008000"/>
                </a:solidFill>
              </a:rPr>
              <a:t>)</a:t>
            </a:r>
            <a:endParaRPr lang="fr-FR" dirty="0" smtClean="0"/>
          </a:p>
          <a:p>
            <a:pPr lvl="1"/>
            <a:r>
              <a:rPr lang="fr-FR" sz="1800" dirty="0" smtClean="0">
                <a:solidFill>
                  <a:srgbClr val="000000"/>
                </a:solidFill>
              </a:rPr>
              <a:t>Des milliers de numéros de cartes de crédits volés circulent</a:t>
            </a:r>
          </a:p>
          <a:p>
            <a:pPr lvl="1"/>
            <a:r>
              <a:rPr lang="fr-FR" sz="1800" dirty="0" smtClean="0">
                <a:solidFill>
                  <a:srgbClr val="000000"/>
                </a:solidFill>
              </a:rPr>
              <a:t>L’espionnage des citoyens est également utilisé dans certains pays</a:t>
            </a:r>
            <a:endParaRPr lang="fr-FR" sz="1200" dirty="0" smtClean="0">
              <a:solidFill>
                <a:srgbClr val="008000"/>
              </a:solidFill>
            </a:endParaRPr>
          </a:p>
          <a:p>
            <a:pPr lvl="2"/>
            <a:r>
              <a:rPr lang="fr-FR" sz="1200" dirty="0" smtClean="0">
                <a:solidFill>
                  <a:srgbClr val="008000"/>
                </a:solidFill>
              </a:rPr>
              <a:t>2010 : Opération Aurora visant notamment les comptes Google de défenseurs de la liberté d’expression en Chine</a:t>
            </a:r>
          </a:p>
          <a:p>
            <a:pPr>
              <a:lnSpc>
                <a:spcPct val="80000"/>
              </a:lnSpc>
              <a:buFontTx/>
              <a:buNone/>
            </a:pPr>
            <a:endParaRPr lang="fr-FR" dirty="0" smtClean="0"/>
          </a:p>
          <a:p>
            <a:endParaRPr lang="fr-FR" dirty="0" smtClean="0"/>
          </a:p>
        </p:txBody>
      </p:sp>
    </p:spTree>
    <p:extLst>
      <p:ext uri="{BB962C8B-B14F-4D97-AF65-F5344CB8AC3E}">
        <p14:creationId xmlns:p14="http://schemas.microsoft.com/office/powerpoint/2010/main" val="49189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741363"/>
            <a:ext cx="5842000" cy="3652837"/>
          </a:xfrm>
          <a:ln/>
        </p:spPr>
      </p:sp>
      <p:sp>
        <p:nvSpPr>
          <p:cNvPr id="80899" name="Rectangle 3"/>
          <p:cNvSpPr>
            <a:spLocks noGrp="1" noChangeArrowheads="1"/>
          </p:cNvSpPr>
          <p:nvPr>
            <p:ph type="body" idx="1"/>
          </p:nvPr>
        </p:nvSpPr>
        <p:spPr>
          <a:noFill/>
        </p:spPr>
        <p:txBody>
          <a:bodyPr/>
          <a:lstStyle/>
          <a:p>
            <a:pPr>
              <a:spcBef>
                <a:spcPct val="20000"/>
              </a:spcBef>
            </a:pPr>
            <a:r>
              <a:rPr lang="fr-FR" sz="1200" dirty="0" smtClean="0">
                <a:solidFill>
                  <a:srgbClr val="000000"/>
                </a:solidFill>
                <a:latin typeface="Calibri" pitchFamily="34" charset="0"/>
              </a:rPr>
              <a:t>A éviter :</a:t>
            </a:r>
          </a:p>
          <a:p>
            <a:pPr marL="285750" indent="-285750">
              <a:spcBef>
                <a:spcPct val="20000"/>
              </a:spcBef>
              <a:buFontTx/>
              <a:buChar char="–"/>
            </a:pPr>
            <a:endParaRPr lang="fr-FR" sz="1200" b="0" dirty="0" smtClean="0">
              <a:solidFill>
                <a:srgbClr val="000000"/>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dirty="0" smtClean="0">
                <a:solidFill>
                  <a:srgbClr val="000000"/>
                </a:solidFill>
              </a:rPr>
              <a:t>ni les questions de sécurité : pour ne pas les oublier, on </a:t>
            </a:r>
            <a:r>
              <a:rPr lang="fr-FR" sz="1200" dirty="0" smtClean="0">
                <a:solidFill>
                  <a:srgbClr val="000000"/>
                </a:solidFill>
              </a:rPr>
              <a:t>réutilise</a:t>
            </a:r>
            <a:r>
              <a:rPr lang="fr-FR" sz="1200" b="0" dirty="0" smtClean="0">
                <a:solidFill>
                  <a:srgbClr val="000000"/>
                </a:solidFill>
              </a:rPr>
              <a:t> toujours les mêmes. </a:t>
            </a:r>
            <a:r>
              <a:rPr lang="fr-FR" sz="1200" b="0" dirty="0" smtClean="0">
                <a:solidFill>
                  <a:srgbClr val="008000"/>
                </a:solidFill>
              </a:rPr>
              <a:t>Résultat : il suffit d’en trouver un pour avoir accès à tous vos sites/documents (et les administrateurs système ont souvent accès à tous les mots de passe des utilisateurs)</a:t>
            </a:r>
            <a:r>
              <a:rPr lang="fr-FR" sz="1200" b="0" dirty="0" smtClean="0">
                <a:solidFill>
                  <a:srgbClr val="000000"/>
                </a:solidFill>
              </a:rPr>
              <a:t> =&gt; Utiliser un mot de passe fort ..et différent sur chaque site/système …. mais alors, comment les retenir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dirty="0" smtClean="0">
                <a:solidFill>
                  <a:srgbClr val="000000"/>
                </a:solidFill>
              </a:rPr>
              <a:t>ou proche « </a:t>
            </a:r>
            <a:r>
              <a:rPr lang="fr-FR" sz="1200" b="0" dirty="0" smtClean="0">
                <a:solidFill>
                  <a:srgbClr val="008000"/>
                </a:solidFill>
              </a:rPr>
              <a:t>louloute87</a:t>
            </a:r>
            <a:r>
              <a:rPr lang="fr-FR" sz="1200" b="0" dirty="0" smtClean="0">
                <a:solidFill>
                  <a:srgbClr val="000000"/>
                </a:solidFill>
              </a:rPr>
              <a:t> », « </a:t>
            </a:r>
            <a:r>
              <a:rPr lang="fr-FR" sz="1200" b="0" dirty="0" smtClean="0">
                <a:solidFill>
                  <a:srgbClr val="008000"/>
                </a:solidFill>
              </a:rPr>
              <a:t>date de naissance </a:t>
            </a:r>
            <a:r>
              <a:rPr lang="fr-FR" sz="1200" b="0" dirty="0" smtClean="0">
                <a:solidFill>
                  <a:srgbClr val="000000"/>
                </a:solidFill>
              </a:rPr>
              <a:t>», « </a:t>
            </a:r>
            <a:r>
              <a:rPr lang="fr-FR" sz="1200" b="0" dirty="0" smtClean="0">
                <a:solidFill>
                  <a:srgbClr val="008000"/>
                </a:solidFill>
              </a:rPr>
              <a:t>nom propre</a:t>
            </a:r>
            <a:r>
              <a:rPr lang="fr-FR" sz="1200" b="0" dirty="0" smtClean="0">
                <a:solidFill>
                  <a:srgbClr val="000000"/>
                </a:solidFill>
              </a:rPr>
              <a:t> » sera immédiatement trouvé</a:t>
            </a:r>
            <a:endParaRPr lang="fr-FR" sz="1200" dirty="0" smtClean="0">
              <a:solidFill>
                <a:srgbClr val="000000"/>
              </a:solidFill>
            </a:endParaRPr>
          </a:p>
          <a:p>
            <a:endParaRPr lang="fr-FR" dirty="0" smtClean="0"/>
          </a:p>
        </p:txBody>
      </p:sp>
    </p:spTree>
    <p:extLst>
      <p:ext uri="{BB962C8B-B14F-4D97-AF65-F5344CB8AC3E}">
        <p14:creationId xmlns:p14="http://schemas.microsoft.com/office/powerpoint/2010/main" val="4269904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741363"/>
            <a:ext cx="5842000" cy="3652837"/>
          </a:xfrm>
          <a:ln/>
        </p:spPr>
      </p:sp>
      <p:sp>
        <p:nvSpPr>
          <p:cNvPr id="80899" name="Rectangle 3"/>
          <p:cNvSpPr>
            <a:spLocks noGrp="1" noChangeArrowheads="1"/>
          </p:cNvSpPr>
          <p:nvPr>
            <p:ph type="body" idx="1"/>
          </p:nvPr>
        </p:nvSpPr>
        <p:spPr>
          <a:noFill/>
        </p:spPr>
        <p:txBody>
          <a:bodyPr/>
          <a:lstStyle/>
          <a:p>
            <a:pPr marL="0" indent="0">
              <a:spcBef>
                <a:spcPct val="20000"/>
              </a:spcBef>
              <a:buFontTx/>
              <a:buNone/>
            </a:pPr>
            <a:r>
              <a:rPr lang="fr-FR" sz="1200" b="0" dirty="0" smtClean="0">
                <a:solidFill>
                  <a:srgbClr val="000000"/>
                </a:solidFill>
                <a:latin typeface="Calibri" pitchFamily="34" charset="0"/>
              </a:rPr>
              <a:t>Résultat on les note sur</a:t>
            </a:r>
            <a:r>
              <a:rPr lang="fr-FR" sz="1200" b="0" baseline="0" dirty="0" smtClean="0">
                <a:solidFill>
                  <a:srgbClr val="000000"/>
                </a:solidFill>
                <a:latin typeface="Calibri" pitchFamily="34" charset="0"/>
              </a:rPr>
              <a:t> un post-it</a:t>
            </a:r>
            <a:endParaRPr lang="fr-FR" dirty="0" smtClean="0"/>
          </a:p>
        </p:txBody>
      </p:sp>
    </p:spTree>
    <p:extLst>
      <p:ext uri="{BB962C8B-B14F-4D97-AF65-F5344CB8AC3E}">
        <p14:creationId xmlns:p14="http://schemas.microsoft.com/office/powerpoint/2010/main" val="275854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741363"/>
            <a:ext cx="5842000" cy="3652837"/>
          </a:xfrm>
          <a:ln/>
        </p:spPr>
      </p:sp>
      <p:sp>
        <p:nvSpPr>
          <p:cNvPr id="80899" name="Rectangle 3"/>
          <p:cNvSpPr>
            <a:spLocks noGrp="1" noChangeArrowheads="1"/>
          </p:cNvSpPr>
          <p:nvPr>
            <p:ph type="body" idx="1"/>
          </p:nvPr>
        </p:nvSpPr>
        <p:spPr>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200" b="0" dirty="0" smtClean="0">
              <a:solidFill>
                <a:srgbClr val="000000"/>
              </a:solidFill>
            </a:endParaRPr>
          </a:p>
          <a:p>
            <a:pPr>
              <a:spcBef>
                <a:spcPct val="20000"/>
              </a:spcBef>
            </a:pPr>
            <a:r>
              <a:rPr lang="fr-FR" sz="2000" dirty="0" smtClean="0">
                <a:solidFill>
                  <a:srgbClr val="000000"/>
                </a:solidFill>
                <a:latin typeface="Calibri" pitchFamily="34" charset="0"/>
              </a:rPr>
              <a:t>Gardez seulement quelques mot de passe en mémoire :</a:t>
            </a:r>
          </a:p>
          <a:p>
            <a:pPr marL="536575" lvl="1" indent="-268288">
              <a:spcBef>
                <a:spcPct val="20000"/>
              </a:spcBef>
              <a:buClrTx/>
              <a:buFont typeface="+mj-lt"/>
              <a:buAutoNum type="arabicPeriod"/>
            </a:pPr>
            <a:r>
              <a:rPr lang="fr-FR" sz="1800" b="0" dirty="0" smtClean="0">
                <a:solidFill>
                  <a:srgbClr val="000000"/>
                </a:solidFill>
                <a:latin typeface="Calibri" pitchFamily="34" charset="0"/>
              </a:rPr>
              <a:t>Ceux qui sont importants et que vous utilisez tout le temps</a:t>
            </a:r>
          </a:p>
          <a:p>
            <a:pPr marL="536575" lvl="1" indent="-268288">
              <a:spcBef>
                <a:spcPct val="20000"/>
              </a:spcBef>
              <a:buClrTx/>
              <a:buFont typeface="+mj-lt"/>
              <a:buAutoNum type="arabicPeriod"/>
            </a:pPr>
            <a:r>
              <a:rPr lang="fr-FR" sz="1800" b="0" dirty="0" smtClean="0">
                <a:solidFill>
                  <a:srgbClr val="000000"/>
                </a:solidFill>
                <a:latin typeface="Calibri" pitchFamily="34" charset="0"/>
              </a:rPr>
              <a:t>Celui du système de mots de passe, qui contiendra des </a:t>
            </a:r>
            <a:r>
              <a:rPr lang="fr-FR" sz="1800" b="0" dirty="0" err="1" smtClean="0">
                <a:solidFill>
                  <a:srgbClr val="000000"/>
                </a:solidFill>
                <a:latin typeface="Calibri" pitchFamily="34" charset="0"/>
              </a:rPr>
              <a:t>mdp</a:t>
            </a:r>
            <a:r>
              <a:rPr lang="fr-FR" sz="1800" b="0" dirty="0" smtClean="0">
                <a:solidFill>
                  <a:srgbClr val="000000"/>
                </a:solidFill>
                <a:latin typeface="Calibri" pitchFamily="34" charset="0"/>
              </a:rPr>
              <a:t> aléatoires et longs pour chaque site/type de fichier.</a:t>
            </a:r>
          </a:p>
          <a:p>
            <a:pPr marL="914400" lvl="1" indent="-457200">
              <a:spcBef>
                <a:spcPct val="20000"/>
              </a:spcBef>
              <a:buFont typeface="+mj-lt"/>
              <a:buAutoNum type="arabicPeriod"/>
            </a:pPr>
            <a:endParaRPr lang="fr-FR" sz="2000" b="0" dirty="0" smtClean="0">
              <a:solidFill>
                <a:srgbClr val="000000"/>
              </a:solidFill>
              <a:latin typeface="Calibri" pitchFamily="34" charset="0"/>
            </a:endParaRPr>
          </a:p>
          <a:p>
            <a:pPr marL="914400" lvl="1" indent="-457200">
              <a:spcBef>
                <a:spcPct val="20000"/>
              </a:spcBef>
              <a:buFont typeface="+mj-lt"/>
              <a:buAutoNum type="arabicPeriod"/>
            </a:pPr>
            <a:endParaRPr lang="fr-FR" sz="2000" b="0" dirty="0" smtClean="0">
              <a:solidFill>
                <a:srgbClr val="000000"/>
              </a:solidFill>
              <a:latin typeface="Calibri" pitchFamily="34" charset="0"/>
            </a:endParaRPr>
          </a:p>
          <a:p>
            <a:pPr marL="285750" indent="-285750">
              <a:spcBef>
                <a:spcPct val="20000"/>
              </a:spcBef>
              <a:buFont typeface="Times New Roman" pitchFamily="18" charset="0"/>
              <a:buChar char="-"/>
            </a:pPr>
            <a:endParaRPr lang="fr-FR" sz="2000" b="0" dirty="0" smtClean="0">
              <a:solidFill>
                <a:srgbClr val="000000"/>
              </a:solidFill>
              <a:latin typeface="Calibri" pitchFamily="34" charset="0"/>
            </a:endParaRPr>
          </a:p>
          <a:p>
            <a:pPr marL="285750" indent="-285750">
              <a:spcBef>
                <a:spcPct val="20000"/>
              </a:spcBef>
            </a:pPr>
            <a:r>
              <a:rPr lang="fr-FR" sz="2000" b="0" dirty="0" smtClean="0">
                <a:solidFill>
                  <a:srgbClr val="000000"/>
                </a:solidFill>
                <a:latin typeface="Calibri" pitchFamily="34" charset="0"/>
              </a:rPr>
              <a:t>Pour trouver/mémoriser un </a:t>
            </a:r>
            <a:r>
              <a:rPr lang="fr-FR" sz="2000" b="0" dirty="0" err="1" smtClean="0">
                <a:solidFill>
                  <a:srgbClr val="000000"/>
                </a:solidFill>
                <a:latin typeface="Calibri" pitchFamily="34" charset="0"/>
              </a:rPr>
              <a:t>mdp</a:t>
            </a:r>
            <a:r>
              <a:rPr lang="fr-FR" sz="2000" b="0" dirty="0" smtClean="0">
                <a:solidFill>
                  <a:srgbClr val="000000"/>
                </a:solidFill>
                <a:latin typeface="Calibri" pitchFamily="34" charset="0"/>
              </a:rPr>
              <a:t> fort : utiliser une </a:t>
            </a:r>
            <a:r>
              <a:rPr lang="fr-FR" sz="2000" b="0" dirty="0" smtClean="0">
                <a:solidFill>
                  <a:srgbClr val="000000"/>
                </a:solidFill>
                <a:latin typeface="Calibri" pitchFamily="34" charset="0"/>
                <a:hlinkClick r:id="rId3"/>
              </a:rPr>
              <a:t>phrase mnémotechnique</a:t>
            </a:r>
            <a:r>
              <a:rPr lang="fr-FR" sz="2000" b="0" dirty="0" smtClean="0">
                <a:solidFill>
                  <a:srgbClr val="000000"/>
                </a:solidFill>
                <a:latin typeface="Calibri" pitchFamily="34" charset="0"/>
              </a:rPr>
              <a:t>. </a:t>
            </a:r>
          </a:p>
          <a:p>
            <a:pPr marL="742950" lvl="1" indent="-285750">
              <a:spcBef>
                <a:spcPct val="20000"/>
              </a:spcBef>
              <a:buClrTx/>
              <a:buFont typeface="Times New Roman" pitchFamily="18" charset="0"/>
              <a:buChar char="-"/>
            </a:pPr>
            <a:r>
              <a:rPr lang="fr-FR" sz="2000" b="0" dirty="0" smtClean="0">
                <a:solidFill>
                  <a:srgbClr val="000000"/>
                </a:solidFill>
                <a:latin typeface="Calibri" pitchFamily="34" charset="0"/>
              </a:rPr>
              <a:t>Une phrase simple comme </a:t>
            </a:r>
            <a:r>
              <a:rPr lang="en-US" sz="2000" b="0" dirty="0" smtClean="0">
                <a:solidFill>
                  <a:srgbClr val="000000"/>
                </a:solidFill>
                <a:latin typeface="Calibri" pitchFamily="34" charset="0"/>
              </a:rPr>
              <a:t>"</a:t>
            </a:r>
            <a:r>
              <a:rPr lang="en-US" sz="2000" b="0" dirty="0" err="1" smtClean="0">
                <a:solidFill>
                  <a:srgbClr val="000000"/>
                </a:solidFill>
                <a:latin typeface="Calibri" pitchFamily="34" charset="0"/>
              </a:rPr>
              <a:t>this_is_fun</a:t>
            </a:r>
            <a:r>
              <a:rPr lang="en-US" sz="2000" b="0" dirty="0" smtClean="0">
                <a:solidFill>
                  <a:srgbClr val="000000"/>
                </a:solidFill>
                <a:latin typeface="Calibri" pitchFamily="34" charset="0"/>
              </a:rPr>
              <a:t>" </a:t>
            </a:r>
            <a:r>
              <a:rPr lang="fr-FR" sz="2000" b="0" dirty="0" smtClean="0">
                <a:solidFill>
                  <a:srgbClr val="000000"/>
                </a:solidFill>
                <a:latin typeface="Calibri" pitchFamily="34" charset="0"/>
              </a:rPr>
              <a:t>est </a:t>
            </a:r>
            <a:r>
              <a:rPr lang="fr-FR" sz="2000" b="0" dirty="0" smtClean="0">
                <a:solidFill>
                  <a:srgbClr val="000000"/>
                </a:solidFill>
                <a:latin typeface="Calibri" pitchFamily="34" charset="0"/>
                <a:hlinkClick r:id="rId4"/>
              </a:rPr>
              <a:t>dix fois plus dure</a:t>
            </a:r>
            <a:r>
              <a:rPr lang="fr-FR" sz="2000" b="0" dirty="0" smtClean="0">
                <a:solidFill>
                  <a:srgbClr val="000000"/>
                </a:solidFill>
                <a:latin typeface="Calibri" pitchFamily="34" charset="0"/>
              </a:rPr>
              <a:t> à craquer que</a:t>
            </a:r>
            <a:r>
              <a:rPr lang="en-US" sz="2000" b="0" dirty="0" smtClean="0">
                <a:solidFill>
                  <a:srgbClr val="000000"/>
                </a:solidFill>
                <a:latin typeface="Calibri" pitchFamily="34" charset="0"/>
              </a:rPr>
              <a:t> "J4fS&lt;2“ </a:t>
            </a:r>
            <a:r>
              <a:rPr lang="en-US" sz="1800" b="0" dirty="0" smtClean="0">
                <a:solidFill>
                  <a:srgbClr val="000000"/>
                </a:solidFill>
                <a:latin typeface="Calibri" pitchFamily="34" charset="0"/>
              </a:rPr>
              <a:t>(</a:t>
            </a:r>
            <a:r>
              <a:rPr lang="en-US" sz="1800" b="0" dirty="0" err="1" smtClean="0">
                <a:solidFill>
                  <a:srgbClr val="000000"/>
                </a:solidFill>
                <a:latin typeface="Calibri" pitchFamily="34" charset="0"/>
                <a:hlinkClick r:id="rId5"/>
              </a:rPr>
              <a:t>calcul</a:t>
            </a:r>
            <a:r>
              <a:rPr lang="en-US" sz="1800" b="0" dirty="0" smtClean="0">
                <a:solidFill>
                  <a:srgbClr val="000000"/>
                </a:solidFill>
                <a:latin typeface="Calibri" pitchFamily="34" charset="0"/>
              </a:rPr>
              <a:t>)</a:t>
            </a:r>
          </a:p>
          <a:p>
            <a:pPr marL="742950" lvl="1" indent="-285750">
              <a:spcBef>
                <a:spcPct val="20000"/>
              </a:spcBef>
              <a:buClrTx/>
              <a:buFont typeface="Times New Roman" pitchFamily="18" charset="0"/>
              <a:buChar char="-"/>
            </a:pPr>
            <a:r>
              <a:rPr lang="fr-FR" sz="2000" b="0" dirty="0" smtClean="0">
                <a:solidFill>
                  <a:srgbClr val="000000"/>
                </a:solidFill>
                <a:latin typeface="Calibri" pitchFamily="34" charset="0"/>
              </a:rPr>
              <a:t>Il est recommandé d’utiliser les caractères non standards (é, ], _ etc..).</a:t>
            </a:r>
          </a:p>
          <a:p>
            <a:pPr marL="742950" lvl="1" indent="-285750">
              <a:spcBef>
                <a:spcPct val="20000"/>
              </a:spcBef>
              <a:buClrTx/>
              <a:buFont typeface="Times New Roman" pitchFamily="18" charset="0"/>
              <a:buChar char="-"/>
            </a:pPr>
            <a:r>
              <a:rPr lang="fr-FR" sz="2000" b="0" dirty="0" smtClean="0">
                <a:solidFill>
                  <a:srgbClr val="000000"/>
                </a:solidFill>
                <a:latin typeface="Calibri" pitchFamily="34" charset="0"/>
              </a:rPr>
              <a:t>Bref, avec « </a:t>
            </a:r>
            <a:r>
              <a:rPr lang="fr-FR" sz="2000" b="0" dirty="0" err="1" smtClean="0">
                <a:solidFill>
                  <a:srgbClr val="000000"/>
                </a:solidFill>
                <a:latin typeface="Calibri" pitchFamily="34" charset="0"/>
              </a:rPr>
              <a:t>LeMOOCGdP</a:t>
            </a:r>
            <a:r>
              <a:rPr lang="fr-FR" sz="2000" b="0" dirty="0" smtClean="0">
                <a:solidFill>
                  <a:srgbClr val="000000"/>
                </a:solidFill>
                <a:latin typeface="Calibri" pitchFamily="34" charset="0"/>
              </a:rPr>
              <a:t>=super » vous avez un mot de passe simple et très </a:t>
            </a:r>
            <a:r>
              <a:rPr lang="fr-FR" sz="2000" b="0" dirty="0" err="1" smtClean="0">
                <a:solidFill>
                  <a:srgbClr val="000000"/>
                </a:solidFill>
                <a:latin typeface="Calibri" pitchFamily="34" charset="0"/>
              </a:rPr>
              <a:t>très</a:t>
            </a:r>
            <a:r>
              <a:rPr lang="fr-FR" sz="2000" b="0" dirty="0" smtClean="0">
                <a:solidFill>
                  <a:srgbClr val="000000"/>
                </a:solidFill>
                <a:latin typeface="Calibri" pitchFamily="34" charset="0"/>
              </a:rPr>
              <a:t> robuste..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2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2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200" b="0" dirty="0" smtClean="0">
                <a:solidFill>
                  <a:srgbClr val="000000"/>
                </a:solidFill>
              </a:rPr>
              <a:t>Attention, un mot de passe peut être à toute épreuve, cela ne sert à rien si la clé de cryptage de l’algorithme est faible (&lt;128 bits), de même attention aux </a:t>
            </a:r>
            <a:r>
              <a:rPr lang="fr-FR" sz="1200" b="0" dirty="0" err="1" smtClean="0">
                <a:solidFill>
                  <a:srgbClr val="000000"/>
                </a:solidFill>
                <a:hlinkClick r:id="rId6"/>
              </a:rPr>
              <a:t>keyloggers</a:t>
            </a:r>
            <a:r>
              <a:rPr lang="fr-FR" sz="1200" b="0" dirty="0" smtClean="0">
                <a:solidFill>
                  <a:srgbClr val="000000"/>
                </a:solidFill>
              </a:rPr>
              <a:t>… ou regards indiscrets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2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b="0" dirty="0" smtClean="0"/>
              <a:t>Pour les écrans des ordinateurs, il existe aussi des </a:t>
            </a:r>
            <a:r>
              <a:rPr lang="fr-FR" sz="1800" b="0" dirty="0" smtClean="0">
                <a:hlinkClick r:id="rId7"/>
              </a:rPr>
              <a:t>filtres de confidentialité</a:t>
            </a:r>
            <a:r>
              <a:rPr lang="fr-FR" sz="1800" b="0" dirty="0" smtClean="0"/>
              <a:t>.</a:t>
            </a:r>
          </a:p>
          <a:p>
            <a:endParaRPr lang="fr-FR" dirty="0" smtClean="0"/>
          </a:p>
        </p:txBody>
      </p:sp>
    </p:spTree>
    <p:extLst>
      <p:ext uri="{BB962C8B-B14F-4D97-AF65-F5344CB8AC3E}">
        <p14:creationId xmlns:p14="http://schemas.microsoft.com/office/powerpoint/2010/main" val="232519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741363"/>
            <a:ext cx="5842000" cy="3652837"/>
          </a:xfrm>
          <a:ln/>
        </p:spPr>
      </p:sp>
      <p:sp>
        <p:nvSpPr>
          <p:cNvPr id="80899" name="Rectangle 3"/>
          <p:cNvSpPr>
            <a:spLocks noGrp="1" noChangeArrowheads="1"/>
          </p:cNvSpPr>
          <p:nvPr>
            <p:ph type="body" idx="1"/>
          </p:nvPr>
        </p:nvSpPr>
        <p:spPr>
          <a:noFill/>
        </p:spPr>
        <p:txBody>
          <a:bodyPr/>
          <a:lstStyle/>
          <a:p>
            <a:pPr marL="342900" indent="-342900">
              <a:spcBef>
                <a:spcPct val="20000"/>
              </a:spcBef>
              <a:buClrTx/>
            </a:pPr>
            <a:r>
              <a:rPr lang="fr-FR" sz="2000" b="0" dirty="0" smtClean="0">
                <a:solidFill>
                  <a:srgbClr val="000000"/>
                </a:solidFill>
                <a:latin typeface="Calibri" pitchFamily="34" charset="0"/>
              </a:rPr>
              <a:t>Il existe de nombreuses parades :</a:t>
            </a:r>
          </a:p>
          <a:p>
            <a:pPr marL="285750" indent="-285750">
              <a:spcBef>
                <a:spcPct val="20000"/>
              </a:spcBef>
              <a:buClrTx/>
              <a:buFontTx/>
              <a:buChar char="–"/>
            </a:pPr>
            <a:endParaRPr lang="fr-FR" sz="1800" b="0" u="sng" dirty="0" smtClean="0">
              <a:solidFill>
                <a:srgbClr val="000000"/>
              </a:solidFill>
              <a:latin typeface="Calibri" pitchFamily="34" charset="0"/>
            </a:endParaRPr>
          </a:p>
          <a:p>
            <a:pPr marL="285750" indent="-285750">
              <a:spcBef>
                <a:spcPct val="20000"/>
              </a:spcBef>
              <a:spcAft>
                <a:spcPts val="600"/>
              </a:spcAft>
              <a:buClrTx/>
              <a:buFont typeface="Arial" pitchFamily="34" charset="0"/>
              <a:buChar char="•"/>
            </a:pPr>
            <a:r>
              <a:rPr lang="fr-FR" sz="1800" b="0" dirty="0" smtClean="0">
                <a:solidFill>
                  <a:srgbClr val="000000"/>
                </a:solidFill>
                <a:latin typeface="Calibri" pitchFamily="34" charset="0"/>
              </a:rPr>
              <a:t>Pour des fichiers</a:t>
            </a:r>
          </a:p>
          <a:p>
            <a:pPr marL="742950" lvl="1" indent="-285750">
              <a:spcBef>
                <a:spcPct val="20000"/>
              </a:spcBef>
              <a:spcAft>
                <a:spcPts val="600"/>
              </a:spcAft>
              <a:buClrTx/>
              <a:buFont typeface="Wingdings" pitchFamily="2" charset="2"/>
              <a:buChar char="Ø"/>
            </a:pPr>
            <a:r>
              <a:rPr lang="fr-FR" sz="1800" b="0" dirty="0" err="1" smtClean="0">
                <a:solidFill>
                  <a:srgbClr val="000000"/>
                </a:solidFill>
                <a:latin typeface="Calibri" pitchFamily="34" charset="0"/>
                <a:hlinkClick r:id="rId3"/>
              </a:rPr>
              <a:t>Truecrypt</a:t>
            </a:r>
            <a:r>
              <a:rPr lang="fr-FR" sz="1600" b="0" dirty="0" smtClean="0">
                <a:solidFill>
                  <a:srgbClr val="000000"/>
                </a:solidFill>
                <a:latin typeface="Calibri" pitchFamily="34" charset="0"/>
              </a:rPr>
              <a:t>. </a:t>
            </a:r>
          </a:p>
          <a:p>
            <a:pPr marL="285750" indent="-285750">
              <a:spcBef>
                <a:spcPct val="20000"/>
              </a:spcBef>
              <a:spcAft>
                <a:spcPts val="600"/>
              </a:spcAft>
              <a:buClrTx/>
              <a:buFont typeface="Arial" pitchFamily="34" charset="0"/>
              <a:buChar char="•"/>
            </a:pPr>
            <a:r>
              <a:rPr lang="fr-FR" sz="1800" b="0" dirty="0" smtClean="0">
                <a:solidFill>
                  <a:srgbClr val="000000"/>
                </a:solidFill>
                <a:latin typeface="Calibri" pitchFamily="34" charset="0"/>
              </a:rPr>
              <a:t>Sur internet </a:t>
            </a:r>
          </a:p>
          <a:p>
            <a:pPr marL="742950" lvl="1" indent="-285750">
              <a:spcBef>
                <a:spcPct val="20000"/>
              </a:spcBef>
              <a:spcAft>
                <a:spcPts val="600"/>
              </a:spcAft>
              <a:buClrTx/>
              <a:buFont typeface="Wingdings" pitchFamily="2" charset="2"/>
              <a:buChar char="Ø"/>
            </a:pPr>
            <a:r>
              <a:rPr lang="fr-FR" sz="1800" b="0" dirty="0" err="1" smtClean="0">
                <a:solidFill>
                  <a:srgbClr val="000000"/>
                </a:solidFill>
                <a:latin typeface="Calibri" pitchFamily="34" charset="0"/>
                <a:hlinkClick r:id="rId4"/>
              </a:rPr>
              <a:t>KeePass</a:t>
            </a:r>
            <a:r>
              <a:rPr lang="fr-FR" sz="1600" b="0" dirty="0" smtClean="0">
                <a:solidFill>
                  <a:srgbClr val="000000"/>
                </a:solidFill>
                <a:latin typeface="Calibri" pitchFamily="34" charset="0"/>
              </a:rPr>
              <a:t>.</a:t>
            </a:r>
          </a:p>
          <a:p>
            <a:pPr marL="285750" indent="-285750">
              <a:spcBef>
                <a:spcPct val="20000"/>
              </a:spcBef>
              <a:spcAft>
                <a:spcPts val="600"/>
              </a:spcAft>
              <a:buClrTx/>
              <a:buFont typeface="Arial" pitchFamily="34" charset="0"/>
              <a:buChar char="•"/>
            </a:pPr>
            <a:r>
              <a:rPr lang="fr-FR" sz="1800" b="0" dirty="0" smtClean="0">
                <a:solidFill>
                  <a:srgbClr val="000000"/>
                </a:solidFill>
                <a:latin typeface="Calibri" pitchFamily="34" charset="0"/>
              </a:rPr>
              <a:t>Sécurité de votre compte Google/</a:t>
            </a:r>
            <a:r>
              <a:rPr lang="fr-FR" sz="1800" b="0" dirty="0" smtClean="0">
                <a:solidFill>
                  <a:srgbClr val="000000"/>
                </a:solidFill>
                <a:latin typeface="Calibri" pitchFamily="34" charset="0"/>
                <a:hlinkClick r:id="rId5"/>
              </a:rPr>
              <a:t>Facebook</a:t>
            </a:r>
            <a:r>
              <a:rPr lang="fr-FR" sz="1800" b="0" dirty="0" smtClean="0">
                <a:solidFill>
                  <a:srgbClr val="000000"/>
                </a:solidFill>
                <a:latin typeface="Calibri" pitchFamily="34" charset="0"/>
              </a:rPr>
              <a:t> </a:t>
            </a:r>
          </a:p>
          <a:p>
            <a:pPr marL="742950" lvl="1" indent="-285750">
              <a:spcBef>
                <a:spcPct val="20000"/>
              </a:spcBef>
              <a:spcAft>
                <a:spcPts val="600"/>
              </a:spcAft>
              <a:buClrTx/>
              <a:buFont typeface="Wingdings" pitchFamily="2" charset="2"/>
              <a:buChar char="Ø"/>
            </a:pPr>
            <a:r>
              <a:rPr lang="fr-FR" sz="1800" b="0" dirty="0" smtClean="0">
                <a:solidFill>
                  <a:srgbClr val="000000"/>
                </a:solidFill>
                <a:latin typeface="Calibri" pitchFamily="34" charset="0"/>
              </a:rPr>
              <a:t>choisir </a:t>
            </a:r>
            <a:r>
              <a:rPr lang="fr-FR" sz="1800" b="0" dirty="0" smtClean="0">
                <a:solidFill>
                  <a:srgbClr val="000000"/>
                </a:solidFill>
                <a:latin typeface="Calibri" pitchFamily="34" charset="0"/>
                <a:hlinkClick r:id="rId6"/>
              </a:rPr>
              <a:t>la validation en deux étapes</a:t>
            </a:r>
            <a:endParaRPr lang="fr-FR" sz="1800" b="0" dirty="0" smtClean="0">
              <a:solidFill>
                <a:srgbClr val="000000"/>
              </a:solidFill>
              <a:latin typeface="Calibri" pitchFamily="34" charset="0"/>
            </a:endParaRPr>
          </a:p>
          <a:p>
            <a:pPr marL="285750" indent="-285750">
              <a:spcBef>
                <a:spcPct val="20000"/>
              </a:spcBef>
              <a:spcAft>
                <a:spcPts val="600"/>
              </a:spcAft>
              <a:buClrTx/>
              <a:buFont typeface="Arial" pitchFamily="34" charset="0"/>
              <a:buChar char="•"/>
            </a:pPr>
            <a:r>
              <a:rPr lang="fr-FR" sz="1800" b="0" dirty="0" smtClean="0">
                <a:solidFill>
                  <a:srgbClr val="000000"/>
                </a:solidFill>
                <a:latin typeface="Calibri" pitchFamily="34" charset="0"/>
              </a:rPr>
              <a:t>Au travail , fermer sa session si loin de son ordinateur</a:t>
            </a:r>
          </a:p>
          <a:p>
            <a:pPr marL="285750" indent="-285750">
              <a:spcBef>
                <a:spcPct val="20000"/>
              </a:spcBef>
              <a:spcAft>
                <a:spcPts val="600"/>
              </a:spcAft>
              <a:buClrTx/>
              <a:buFont typeface="Arial" pitchFamily="34" charset="0"/>
              <a:buChar char="•"/>
            </a:pPr>
            <a:r>
              <a:rPr lang="fr-FR" sz="1800" b="0" dirty="0" smtClean="0">
                <a:solidFill>
                  <a:srgbClr val="000000"/>
                </a:solidFill>
                <a:latin typeface="Calibri" pitchFamily="34" charset="0"/>
              </a:rPr>
              <a:t>Sécurité des portables, tablettes et mobiles </a:t>
            </a:r>
          </a:p>
          <a:p>
            <a:pPr marL="742950" lvl="1" indent="-285750">
              <a:spcBef>
                <a:spcPct val="20000"/>
              </a:spcBef>
              <a:spcAft>
                <a:spcPts val="600"/>
              </a:spcAft>
              <a:buClrTx/>
              <a:buFont typeface="Wingdings" pitchFamily="2" charset="2"/>
              <a:buChar char="Ø"/>
            </a:pPr>
            <a:r>
              <a:rPr lang="fr-FR" sz="1800" b="0" dirty="0" smtClean="0">
                <a:solidFill>
                  <a:srgbClr val="000000"/>
                </a:solidFill>
                <a:latin typeface="Calibri" pitchFamily="34" charset="0"/>
              </a:rPr>
              <a:t>mettre </a:t>
            </a:r>
            <a:r>
              <a:rPr lang="fr-FR" sz="1800" b="0" dirty="0" err="1" smtClean="0">
                <a:solidFill>
                  <a:srgbClr val="000000"/>
                </a:solidFill>
                <a:latin typeface="Calibri" pitchFamily="34" charset="0"/>
              </a:rPr>
              <a:t>mdp</a:t>
            </a:r>
            <a:r>
              <a:rPr lang="fr-FR" sz="1800" b="0" dirty="0" smtClean="0">
                <a:solidFill>
                  <a:srgbClr val="000000"/>
                </a:solidFill>
                <a:latin typeface="Calibri" pitchFamily="34" charset="0"/>
              </a:rPr>
              <a:t> au démarrage, sur </a:t>
            </a:r>
            <a:r>
              <a:rPr lang="fr-FR" sz="1800" b="0" dirty="0" err="1" smtClean="0">
                <a:solidFill>
                  <a:srgbClr val="000000"/>
                </a:solidFill>
                <a:latin typeface="Calibri" pitchFamily="34" charset="0"/>
              </a:rPr>
              <a:t>windows</a:t>
            </a:r>
            <a:r>
              <a:rPr lang="fr-FR" sz="1800" b="0" dirty="0" smtClean="0">
                <a:solidFill>
                  <a:srgbClr val="000000"/>
                </a:solidFill>
                <a:latin typeface="Calibri" pitchFamily="34" charset="0"/>
              </a:rPr>
              <a:t> + sur l’écran de veille. </a:t>
            </a:r>
          </a:p>
          <a:p>
            <a:pPr marL="742950" lvl="1" indent="-285750">
              <a:spcBef>
                <a:spcPct val="20000"/>
              </a:spcBef>
              <a:spcAft>
                <a:spcPts val="600"/>
              </a:spcAft>
              <a:buClrTx/>
              <a:buFont typeface="Wingdings" pitchFamily="2" charset="2"/>
              <a:buChar char="Ø"/>
            </a:pPr>
            <a:r>
              <a:rPr lang="fr-FR" sz="1800" b="0" dirty="0" smtClean="0">
                <a:solidFill>
                  <a:srgbClr val="000000"/>
                </a:solidFill>
                <a:latin typeface="Calibri" pitchFamily="34" charset="0"/>
              </a:rPr>
              <a:t>Chacun son compte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600" b="0" u="sng" dirty="0" smtClean="0">
              <a:solidFill>
                <a:srgbClr val="008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600" b="0" u="sng" dirty="0" smtClean="0">
                <a:solidFill>
                  <a:srgbClr val="008000"/>
                </a:solidFill>
              </a:rPr>
              <a:t>Pour des fichiers</a:t>
            </a:r>
            <a:r>
              <a:rPr lang="fr-FR" sz="1600" b="0" dirty="0" smtClean="0"/>
              <a:t>  notamment le fichier des mots de passe / PIN / comptes en banque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6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600" b="0" u="sng" dirty="0" smtClean="0">
                <a:solidFill>
                  <a:srgbClr val="008000"/>
                </a:solidFill>
              </a:rPr>
              <a:t>Sécurité de votre compte Google/</a:t>
            </a:r>
            <a:r>
              <a:rPr lang="fr-FR" sz="1600" b="0" dirty="0" smtClean="0">
                <a:solidFill>
                  <a:srgbClr val="000000"/>
                </a:solidFill>
                <a:hlinkClick r:id="rId5"/>
              </a:rPr>
              <a:t>Facebook</a:t>
            </a:r>
            <a:r>
              <a:rPr lang="fr-FR" sz="1600" b="0" dirty="0" smtClean="0"/>
              <a:t> qui donne accès à beaucoup de choses : méls, agenda, docs, </a:t>
            </a:r>
            <a:r>
              <a:rPr lang="fr-FR" sz="1600" b="0" dirty="0" err="1" smtClean="0"/>
              <a:t>logins</a:t>
            </a:r>
            <a:r>
              <a:rPr lang="fr-FR" sz="1600" b="0" dirty="0" smtClean="0"/>
              <a:t> sur d’autres sites </a:t>
            </a:r>
            <a:r>
              <a:rPr lang="fr-FR" sz="1400" b="0" dirty="0" smtClean="0">
                <a:solidFill>
                  <a:srgbClr val="000000"/>
                </a:solidFill>
              </a:rPr>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6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600" b="0" dirty="0" smtClean="0">
                <a:solidFill>
                  <a:srgbClr val="000000"/>
                </a:solidFill>
              </a:rPr>
              <a:t>Synchronisation et portabilité : partager sous </a:t>
            </a:r>
            <a:r>
              <a:rPr lang="fr-FR" sz="1600" b="0" dirty="0" err="1" smtClean="0">
                <a:solidFill>
                  <a:srgbClr val="000000"/>
                </a:solidFill>
              </a:rPr>
              <a:t>Dropbox</a:t>
            </a:r>
            <a:r>
              <a:rPr lang="fr-FR" sz="1600" b="0" dirty="0" smtClean="0">
                <a:solidFill>
                  <a:srgbClr val="000000"/>
                </a:solidFill>
              </a:rPr>
              <a:t> le fichier .</a:t>
            </a:r>
            <a:r>
              <a:rPr lang="fr-FR" sz="1600" b="0" dirty="0" err="1" smtClean="0">
                <a:solidFill>
                  <a:srgbClr val="000000"/>
                </a:solidFill>
              </a:rPr>
              <a:t>tc</a:t>
            </a:r>
            <a:r>
              <a:rPr lang="fr-FR" sz="1600" b="0" dirty="0" smtClean="0">
                <a:solidFill>
                  <a:srgbClr val="000000"/>
                </a:solidFill>
              </a:rPr>
              <a:t> et l’exécutable </a:t>
            </a:r>
            <a:r>
              <a:rPr lang="fr-FR" sz="1600" b="0" dirty="0" err="1" smtClean="0">
                <a:solidFill>
                  <a:srgbClr val="000000"/>
                </a:solidFill>
              </a:rPr>
              <a:t>truecrypt</a:t>
            </a:r>
            <a:endParaRPr lang="fr-FR" sz="1600" b="0" dirty="0" smtClean="0">
              <a:solidFill>
                <a:srgbClr val="00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b="0" dirty="0" smtClean="0">
                <a:solidFill>
                  <a:srgbClr val="000000"/>
                </a:solidFill>
              </a:rPr>
              <a:t>Synchronisation et portabilité : partager sous </a:t>
            </a:r>
            <a:r>
              <a:rPr lang="fr-FR" sz="1800" b="0" dirty="0" err="1" smtClean="0">
                <a:solidFill>
                  <a:srgbClr val="000000"/>
                </a:solidFill>
              </a:rPr>
              <a:t>Dropbox</a:t>
            </a:r>
            <a:r>
              <a:rPr lang="fr-FR" sz="1800" b="0" dirty="0" smtClean="0">
                <a:solidFill>
                  <a:srgbClr val="000000"/>
                </a:solidFill>
              </a:rPr>
              <a:t> le fichier .</a:t>
            </a:r>
            <a:r>
              <a:rPr lang="fr-FR" sz="1800" b="0" dirty="0" err="1" smtClean="0">
                <a:solidFill>
                  <a:srgbClr val="000000"/>
                </a:solidFill>
              </a:rPr>
              <a:t>kdb</a:t>
            </a:r>
            <a:r>
              <a:rPr lang="fr-FR" sz="1800" b="0" dirty="0" smtClean="0">
                <a:solidFill>
                  <a:srgbClr val="000000"/>
                </a:solidFill>
              </a:rPr>
              <a:t> et l’exécutable</a:t>
            </a:r>
            <a:endParaRPr lang="fr-FR" sz="2000"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800"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sz="1800" b="0" dirty="0" smtClean="0"/>
          </a:p>
          <a:p>
            <a:endParaRPr lang="fr-FR" dirty="0" smtClean="0"/>
          </a:p>
        </p:txBody>
      </p:sp>
    </p:spTree>
    <p:extLst>
      <p:ext uri="{BB962C8B-B14F-4D97-AF65-F5344CB8AC3E}">
        <p14:creationId xmlns:p14="http://schemas.microsoft.com/office/powerpoint/2010/main" val="373180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741363"/>
            <a:ext cx="5842000" cy="3652837"/>
          </a:xfrm>
          <a:ln/>
        </p:spPr>
      </p:sp>
      <p:sp>
        <p:nvSpPr>
          <p:cNvPr id="80899" name="Rectangle 3"/>
          <p:cNvSpPr>
            <a:spLocks noGrp="1" noChangeArrowheads="1"/>
          </p:cNvSpPr>
          <p:nvPr>
            <p:ph type="body" idx="1"/>
          </p:nvPr>
        </p:nvSpPr>
        <p:spPr>
          <a:noFill/>
        </p:spPr>
        <p:txBody>
          <a:bodyPr/>
          <a:lstStyle/>
          <a:p>
            <a:r>
              <a:rPr lang="fr-FR" dirty="0" smtClean="0"/>
              <a:t>Poème chanson, 15 caractères</a:t>
            </a:r>
          </a:p>
        </p:txBody>
      </p:sp>
    </p:spTree>
    <p:extLst>
      <p:ext uri="{BB962C8B-B14F-4D97-AF65-F5344CB8AC3E}">
        <p14:creationId xmlns:p14="http://schemas.microsoft.com/office/powerpoint/2010/main" val="250599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741363"/>
            <a:ext cx="5842000" cy="3652837"/>
          </a:xfrm>
          <a:ln/>
        </p:spPr>
      </p:sp>
      <p:sp>
        <p:nvSpPr>
          <p:cNvPr id="77827" name="Rectangle 3"/>
          <p:cNvSpPr>
            <a:spLocks noGrp="1" noChangeArrowheads="1"/>
          </p:cNvSpPr>
          <p:nvPr>
            <p:ph type="body" idx="1"/>
          </p:nvPr>
        </p:nvSpPr>
        <p:spPr>
          <a:noFill/>
        </p:spPr>
        <p:txBody>
          <a:bodyPr/>
          <a:lstStyle/>
          <a:p>
            <a:pPr>
              <a:lnSpc>
                <a:spcPct val="80000"/>
              </a:lnSpc>
              <a:buFontTx/>
              <a:buNone/>
            </a:pPr>
            <a:r>
              <a:rPr lang="fr-FR" sz="2000" dirty="0" smtClean="0"/>
              <a:t>Toutes ces protections ne servent à rien si un virus-espion enregistre ce que vous tapez au clavier</a:t>
            </a:r>
            <a:r>
              <a:rPr lang="fr-FR" sz="2000" baseline="0" dirty="0" smtClean="0"/>
              <a:t> </a:t>
            </a:r>
            <a:r>
              <a:rPr lang="fr-FR" sz="2000" dirty="0" smtClean="0"/>
              <a:t>Plus un logiciel ou un système d’exploitation est répandu, plus il est source de virus.</a:t>
            </a:r>
          </a:p>
          <a:p>
            <a:pPr marL="762000" lvl="1" indent="-304800">
              <a:lnSpc>
                <a:spcPct val="80000"/>
              </a:lnSpc>
            </a:pPr>
            <a:r>
              <a:rPr lang="fr-FR" sz="1800" dirty="0" smtClean="0"/>
              <a:t>Pièces jointes </a:t>
            </a:r>
            <a:r>
              <a:rPr lang="fr-FR" sz="1800" dirty="0" smtClean="0">
                <a:sym typeface="Wingdings" pitchFamily="2" charset="2"/>
              </a:rPr>
              <a:t> </a:t>
            </a:r>
            <a:r>
              <a:rPr lang="fr-FR" sz="1800" dirty="0" err="1" smtClean="0">
                <a:sym typeface="Wingdings" pitchFamily="2" charset="2"/>
              </a:rPr>
              <a:t>vbs</a:t>
            </a:r>
            <a:r>
              <a:rPr lang="fr-FR" sz="1800" dirty="0" smtClean="0">
                <a:sym typeface="Wingdings" pitchFamily="2" charset="2"/>
              </a:rPr>
              <a:t>, </a:t>
            </a:r>
            <a:r>
              <a:rPr lang="fr-FR" sz="1800" dirty="0" err="1" smtClean="0">
                <a:sym typeface="Wingdings" pitchFamily="2" charset="2"/>
              </a:rPr>
              <a:t>exe</a:t>
            </a:r>
            <a:r>
              <a:rPr lang="fr-FR" sz="1800" dirty="0" smtClean="0">
                <a:sym typeface="Wingdings" pitchFamily="2" charset="2"/>
              </a:rPr>
              <a:t>, java</a:t>
            </a:r>
            <a:endParaRPr lang="fr-FR" sz="1800" dirty="0" smtClean="0"/>
          </a:p>
          <a:p>
            <a:pPr marL="762000" lvl="1" indent="-304800">
              <a:lnSpc>
                <a:spcPct val="80000"/>
              </a:lnSpc>
            </a:pPr>
            <a:r>
              <a:rPr lang="fr-FR" sz="1800" dirty="0" smtClean="0"/>
              <a:t>Word, Excel </a:t>
            </a:r>
            <a:r>
              <a:rPr lang="fr-FR" sz="1800" dirty="0" smtClean="0">
                <a:sym typeface="Wingdings" pitchFamily="2" charset="2"/>
              </a:rPr>
              <a:t> </a:t>
            </a:r>
            <a:r>
              <a:rPr lang="fr-FR" sz="1800" dirty="0" err="1" smtClean="0">
                <a:sym typeface="Wingdings" pitchFamily="2" charset="2"/>
              </a:rPr>
              <a:t>macro-virus</a:t>
            </a:r>
            <a:endParaRPr lang="fr-FR" sz="1800" dirty="0" smtClean="0">
              <a:sym typeface="Wingdings" pitchFamily="2" charset="2"/>
            </a:endParaRPr>
          </a:p>
          <a:p>
            <a:pPr marL="762000" lvl="1" indent="-304800">
              <a:lnSpc>
                <a:spcPct val="80000"/>
              </a:lnSpc>
            </a:pPr>
            <a:r>
              <a:rPr lang="fr-FR" sz="1800" dirty="0" smtClean="0">
                <a:sym typeface="Wingdings" pitchFamily="2" charset="2"/>
              </a:rPr>
              <a:t>Outlook  virus mél</a:t>
            </a:r>
          </a:p>
          <a:p>
            <a:pPr marL="762000" lvl="1" indent="-304800">
              <a:lnSpc>
                <a:spcPct val="80000"/>
              </a:lnSpc>
            </a:pPr>
            <a:r>
              <a:rPr lang="fr-FR" sz="1800" dirty="0" smtClean="0">
                <a:sym typeface="Wingdings" pitchFamily="2" charset="2"/>
              </a:rPr>
              <a:t>Explorer  virus à l’ouverture de pages web…</a:t>
            </a:r>
          </a:p>
          <a:p>
            <a:pPr marL="762000" lvl="1" indent="-304800">
              <a:lnSpc>
                <a:spcPct val="80000"/>
              </a:lnSpc>
            </a:pPr>
            <a:r>
              <a:rPr lang="fr-FR" sz="1800" dirty="0" smtClean="0"/>
              <a:t>Windows </a:t>
            </a:r>
            <a:r>
              <a:rPr lang="fr-FR" sz="1800" dirty="0" smtClean="0">
                <a:sym typeface="Wingdings" pitchFamily="2" charset="2"/>
              </a:rPr>
              <a:t> trous de sécurité</a:t>
            </a:r>
            <a:endParaRPr lang="fr-FR" sz="1800" dirty="0" smtClean="0"/>
          </a:p>
          <a:p>
            <a:pPr>
              <a:lnSpc>
                <a:spcPct val="80000"/>
              </a:lnSpc>
              <a:buFontTx/>
              <a:buNone/>
            </a:pPr>
            <a:r>
              <a:rPr lang="fr-FR" sz="2000" dirty="0" smtClean="0"/>
              <a:t>Divers types de virus</a:t>
            </a:r>
          </a:p>
          <a:p>
            <a:pPr marL="762000" lvl="1" indent="-304800">
              <a:lnSpc>
                <a:spcPct val="80000"/>
              </a:lnSpc>
            </a:pPr>
            <a:r>
              <a:rPr lang="fr-FR" sz="1800" dirty="0" smtClean="0"/>
              <a:t>effacent votre système, ouvrent une faille permettant de prendre le contrôle de votre PC…</a:t>
            </a:r>
          </a:p>
          <a:p>
            <a:pPr marL="762000" lvl="1" indent="-304800">
              <a:lnSpc>
                <a:spcPct val="80000"/>
              </a:lnSpc>
            </a:pPr>
            <a:r>
              <a:rPr lang="fr-FR" sz="1800" dirty="0" smtClean="0"/>
              <a:t>Se reproduisent par votre réseau, par envoi automatique à partir de votre carnet d’adresse, peuvent rester en sommeil </a:t>
            </a:r>
          </a:p>
          <a:p>
            <a:endParaRPr lang="fr-FR" dirty="0" smtClean="0"/>
          </a:p>
        </p:txBody>
      </p:sp>
    </p:spTree>
    <p:extLst>
      <p:ext uri="{BB962C8B-B14F-4D97-AF65-F5344CB8AC3E}">
        <p14:creationId xmlns:p14="http://schemas.microsoft.com/office/powerpoint/2010/main" val="315654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Regarder</a:t>
            </a:r>
            <a:r>
              <a:rPr lang="fr-FR" baseline="0" dirty="0" smtClean="0">
                <a:latin typeface="Arial" pitchFamily="34" charset="0"/>
              </a:rPr>
              <a:t> à votre rythme</a:t>
            </a:r>
            <a:endParaRPr 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Démo de </a:t>
            </a:r>
            <a:r>
              <a:rPr lang="fr-FR" dirty="0" err="1" smtClean="0">
                <a:latin typeface="Arial" pitchFamily="34" charset="0"/>
              </a:rPr>
              <a:t>youtube</a:t>
            </a:r>
            <a:r>
              <a:rPr lang="fr-FR" baseline="0" dirty="0" smtClean="0">
                <a:latin typeface="Arial" pitchFamily="34" charset="0"/>
              </a:rPr>
              <a:t> et de mon site</a:t>
            </a:r>
          </a:p>
          <a:p>
            <a:pPr marL="0" marR="0" lvl="1" indent="0" algn="l" defTabSz="914400" rtl="0" eaLnBrk="1" fontAlgn="auto" latinLnBrk="0" hangingPunct="1">
              <a:lnSpc>
                <a:spcPct val="100000"/>
              </a:lnSpc>
              <a:spcBef>
                <a:spcPts val="0"/>
              </a:spcBef>
              <a:spcAft>
                <a:spcPts val="0"/>
              </a:spcAft>
              <a:buClrTx/>
              <a:buSzTx/>
              <a:buFontTx/>
              <a:buNone/>
              <a:tabLst/>
              <a:defRPr/>
            </a:pPr>
            <a:r>
              <a:rPr lang="fr-FR" sz="2000" b="0" dirty="0" smtClean="0">
                <a:solidFill>
                  <a:prstClr val="black"/>
                </a:solidFill>
                <a:latin typeface="Calibri" panose="020F0502020204030204" pitchFamily="34" charset="0"/>
              </a:rPr>
              <a:t>MOOC </a:t>
            </a:r>
            <a:r>
              <a:rPr lang="fr-FR" sz="2000" b="0" dirty="0" err="1" smtClean="0">
                <a:solidFill>
                  <a:prstClr val="black"/>
                </a:solidFill>
                <a:latin typeface="Calibri" panose="020F0502020204030204" pitchFamily="34" charset="0"/>
              </a:rPr>
              <a:t>GdP</a:t>
            </a:r>
            <a:r>
              <a:rPr lang="fr-FR" sz="2000" b="0" dirty="0" smtClean="0">
                <a:solidFill>
                  <a:prstClr val="black"/>
                </a:solidFill>
                <a:latin typeface="Calibri" panose="020F0502020204030204" pitchFamily="34" charset="0"/>
              </a:rPr>
              <a:t>, certification,</a:t>
            </a:r>
            <a:r>
              <a:rPr lang="fr-FR" sz="2000" b="0" baseline="0" dirty="0" smtClean="0">
                <a:solidFill>
                  <a:prstClr val="black"/>
                </a:solidFill>
                <a:latin typeface="Calibri" panose="020F0502020204030204" pitchFamily="34" charset="0"/>
              </a:rPr>
              <a:t> mais quizz du MOOC</a:t>
            </a:r>
            <a:endParaRPr lang="fr-FR" sz="2000" b="0" dirty="0" smtClean="0">
              <a:solidFill>
                <a:prstClr val="black"/>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itchFamily="34" charset="0"/>
              </a:rPr>
              <a:t>Licence réutiliser librement à condition</a:t>
            </a:r>
            <a:r>
              <a:rPr lang="fr-FR" baseline="0" dirty="0" smtClean="0">
                <a:latin typeface="Arial" pitchFamily="34" charset="0"/>
              </a:rPr>
              <a:t> de 1/</a:t>
            </a:r>
            <a:r>
              <a:rPr lang="fr-FR" dirty="0" smtClean="0">
                <a:latin typeface="Arial" pitchFamily="34" charset="0"/>
              </a:rPr>
              <a:t>citer l’auteur, 2/ ne pas la mettre en accès commercial sans autorisation écrite de ma part 3/ partager aussi votre cours sous la même licence</a:t>
            </a:r>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D35ECF8-8DEC-48F6-A9B5-8A0FC1114B0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190277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741363"/>
            <a:ext cx="5842000" cy="3652837"/>
          </a:xfrm>
          <a:ln/>
        </p:spPr>
      </p:sp>
      <p:sp>
        <p:nvSpPr>
          <p:cNvPr id="77827" name="Rectangle 3"/>
          <p:cNvSpPr>
            <a:spLocks noGrp="1" noChangeArrowheads="1"/>
          </p:cNvSpPr>
          <p:nvPr>
            <p:ph type="body" idx="1"/>
          </p:nvPr>
        </p:nvSpPr>
        <p:spPr>
          <a:noFill/>
        </p:spPr>
        <p:txBody>
          <a:bodyPr/>
          <a:lstStyle/>
          <a:p>
            <a:pPr>
              <a:lnSpc>
                <a:spcPct val="80000"/>
              </a:lnSpc>
              <a:buFontTx/>
              <a:buNone/>
            </a:pPr>
            <a:r>
              <a:rPr lang="fr-FR" sz="2000" dirty="0" smtClean="0"/>
              <a:t>malware byte est le seul en </a:t>
            </a:r>
            <a:r>
              <a:rPr lang="fr-FR" sz="2000" dirty="0" err="1" smtClean="0"/>
              <a:t>francais</a:t>
            </a:r>
            <a:endParaRPr lang="fr-FR" dirty="0" smtClean="0"/>
          </a:p>
        </p:txBody>
      </p:sp>
    </p:spTree>
    <p:extLst>
      <p:ext uri="{BB962C8B-B14F-4D97-AF65-F5344CB8AC3E}">
        <p14:creationId xmlns:p14="http://schemas.microsoft.com/office/powerpoint/2010/main" val="227864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1638" y="741363"/>
            <a:ext cx="5845175" cy="3654425"/>
          </a:xfrm>
          <a:ln/>
        </p:spPr>
      </p:sp>
      <p:sp>
        <p:nvSpPr>
          <p:cNvPr id="81923" name="Rectangle 3"/>
          <p:cNvSpPr>
            <a:spLocks noGrp="1" noChangeArrowheads="1"/>
          </p:cNvSpPr>
          <p:nvPr>
            <p:ph type="body" idx="1"/>
          </p:nvPr>
        </p:nvSpPr>
        <p:spPr>
          <a:xfrm>
            <a:off x="885825" y="4648200"/>
            <a:ext cx="4872038" cy="4400550"/>
          </a:xfrm>
          <a:noFill/>
        </p:spPr>
        <p:txBody>
          <a:bodyPr/>
          <a:lstStyle/>
          <a:p>
            <a:r>
              <a:rPr lang="fr-FR" dirty="0" smtClean="0"/>
              <a:t>Séquence de vidéo courtes</a:t>
            </a:r>
            <a:r>
              <a:rPr lang="fr-FR" baseline="0" dirty="0" smtClean="0"/>
              <a:t> avec un outil pour chacune</a:t>
            </a:r>
            <a:endParaRPr lang="fr-FR" dirty="0" smtClean="0"/>
          </a:p>
        </p:txBody>
      </p:sp>
    </p:spTree>
    <p:extLst>
      <p:ext uri="{BB962C8B-B14F-4D97-AF65-F5344CB8AC3E}">
        <p14:creationId xmlns:p14="http://schemas.microsoft.com/office/powerpoint/2010/main" val="388665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06400" y="741363"/>
            <a:ext cx="5842000" cy="3652837"/>
          </a:xfrm>
          <a:ln/>
        </p:spPr>
      </p:sp>
      <p:sp>
        <p:nvSpPr>
          <p:cNvPr id="104451" name="Rectangle 3"/>
          <p:cNvSpPr>
            <a:spLocks noGrp="1" noChangeArrowheads="1"/>
          </p:cNvSpPr>
          <p:nvPr>
            <p:ph type="body" idx="1"/>
          </p:nvPr>
        </p:nvSpPr>
        <p:spPr>
          <a:noFill/>
        </p:spPr>
        <p:txBody>
          <a:bodyPr/>
          <a:lstStyle/>
          <a:p>
            <a:endParaRPr lang="fr-FR" dirty="0" smtClean="0"/>
          </a:p>
        </p:txBody>
      </p:sp>
    </p:spTree>
    <p:extLst>
      <p:ext uri="{BB962C8B-B14F-4D97-AF65-F5344CB8AC3E}">
        <p14:creationId xmlns:p14="http://schemas.microsoft.com/office/powerpoint/2010/main" val="49368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77772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06400" y="741363"/>
            <a:ext cx="5842000" cy="3652837"/>
          </a:xfrm>
          <a:ln/>
        </p:spPr>
      </p:sp>
      <p:sp>
        <p:nvSpPr>
          <p:cNvPr id="104451"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199082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5549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06400" y="741363"/>
            <a:ext cx="5842000" cy="3652837"/>
          </a:xfrm>
          <a:ln/>
        </p:spPr>
      </p:sp>
      <p:sp>
        <p:nvSpPr>
          <p:cNvPr id="104451" name="Rectangle 3"/>
          <p:cNvSpPr>
            <a:spLocks noGrp="1" noChangeArrowheads="1"/>
          </p:cNvSpPr>
          <p:nvPr>
            <p:ph type="body" idx="1"/>
          </p:nvPr>
        </p:nvSpPr>
        <p:spPr>
          <a:noFill/>
        </p:spPr>
        <p:txBody>
          <a:bodyPr/>
          <a:lstStyle/>
          <a:p>
            <a:r>
              <a:rPr lang="fr-FR" dirty="0" smtClean="0"/>
              <a:t>Montrer rapidement </a:t>
            </a:r>
            <a:r>
              <a:rPr lang="fr-FR" dirty="0" err="1" smtClean="0"/>
              <a:t>google</a:t>
            </a:r>
            <a:r>
              <a:rPr lang="fr-FR" dirty="0" smtClean="0"/>
              <a:t> présentations</a:t>
            </a:r>
          </a:p>
        </p:txBody>
      </p:sp>
    </p:spTree>
    <p:extLst>
      <p:ext uri="{BB962C8B-B14F-4D97-AF65-F5344CB8AC3E}">
        <p14:creationId xmlns:p14="http://schemas.microsoft.com/office/powerpoint/2010/main" val="398147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57578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06400" y="741363"/>
            <a:ext cx="5842000" cy="3652837"/>
          </a:xfrm>
          <a:ln/>
        </p:spPr>
      </p:sp>
      <p:sp>
        <p:nvSpPr>
          <p:cNvPr id="104451" name="Rectangle 3"/>
          <p:cNvSpPr>
            <a:spLocks noGrp="1" noChangeArrowheads="1"/>
          </p:cNvSpPr>
          <p:nvPr>
            <p:ph type="body" idx="1"/>
          </p:nvPr>
        </p:nvSpPr>
        <p:spPr>
          <a:noFill/>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fr-FR" dirty="0" smtClean="0"/>
              <a:t>Publication comme page html (non modifiable, mais permet 50+ connections simultanées)</a:t>
            </a:r>
          </a:p>
          <a:p>
            <a:endParaRPr lang="fr-FR" dirty="0" smtClean="0"/>
          </a:p>
        </p:txBody>
      </p:sp>
    </p:spTree>
    <p:extLst>
      <p:ext uri="{BB962C8B-B14F-4D97-AF65-F5344CB8AC3E}">
        <p14:creationId xmlns:p14="http://schemas.microsoft.com/office/powerpoint/2010/main" val="3031147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2326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Oui, mais comment ???</a:t>
            </a:r>
            <a:endParaRPr lang="fr-FR" dirty="0"/>
          </a:p>
        </p:txBody>
      </p:sp>
    </p:spTree>
    <p:extLst>
      <p:ext uri="{BB962C8B-B14F-4D97-AF65-F5344CB8AC3E}">
        <p14:creationId xmlns:p14="http://schemas.microsoft.com/office/powerpoint/2010/main" val="4192157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923265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1638" y="741363"/>
            <a:ext cx="5845175" cy="3654425"/>
          </a:xfrm>
          <a:ln/>
        </p:spPr>
      </p:sp>
      <p:sp>
        <p:nvSpPr>
          <p:cNvPr id="81923" name="Rectangle 3"/>
          <p:cNvSpPr>
            <a:spLocks noGrp="1" noChangeArrowheads="1"/>
          </p:cNvSpPr>
          <p:nvPr>
            <p:ph type="body" idx="1"/>
          </p:nvPr>
        </p:nvSpPr>
        <p:spPr>
          <a:xfrm>
            <a:off x="885825" y="4648200"/>
            <a:ext cx="4872038" cy="4400550"/>
          </a:xfrm>
          <a:noFill/>
        </p:spPr>
        <p:txBody>
          <a:bodyPr/>
          <a:lstStyle/>
          <a:p>
            <a:endParaRPr lang="fr-FR" dirty="0" smtClean="0"/>
          </a:p>
        </p:txBody>
      </p:sp>
    </p:spTree>
    <p:extLst>
      <p:ext uri="{BB962C8B-B14F-4D97-AF65-F5344CB8AC3E}">
        <p14:creationId xmlns:p14="http://schemas.microsoft.com/office/powerpoint/2010/main" val="3886650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06400" y="741363"/>
            <a:ext cx="5842000" cy="3652837"/>
          </a:xfrm>
          <a:ln/>
        </p:spPr>
      </p:sp>
      <p:sp>
        <p:nvSpPr>
          <p:cNvPr id="98307" name="Rectangle 3"/>
          <p:cNvSpPr>
            <a:spLocks noGrp="1" noChangeArrowheads="1"/>
          </p:cNvSpPr>
          <p:nvPr>
            <p:ph type="body" idx="1"/>
          </p:nvPr>
        </p:nvSpPr>
        <p:spPr>
          <a:noFill/>
        </p:spPr>
        <p:txBody>
          <a:bodyPr/>
          <a:lstStyle/>
          <a:p>
            <a:pPr lvl="1">
              <a:lnSpc>
                <a:spcPct val="90000"/>
              </a:lnSpc>
            </a:pPr>
            <a:r>
              <a:rPr lang="fr-FR" sz="1600" dirty="0" smtClean="0">
                <a:solidFill>
                  <a:srgbClr val="000000"/>
                </a:solidFill>
                <a:latin typeface="Calibri" pitchFamily="34" charset="0"/>
              </a:rPr>
              <a:t>Réseaux</a:t>
            </a:r>
            <a:r>
              <a:rPr lang="fr-FR" sz="1600" baseline="0" dirty="0" smtClean="0">
                <a:solidFill>
                  <a:srgbClr val="000000"/>
                </a:solidFill>
                <a:latin typeface="Calibri" pitchFamily="34" charset="0"/>
              </a:rPr>
              <a:t> sociaux d’entreprise, permettent des notifications et des rappel</a:t>
            </a:r>
            <a:endParaRPr lang="fr-FR" dirty="0" smtClean="0"/>
          </a:p>
        </p:txBody>
      </p:sp>
    </p:spTree>
    <p:extLst>
      <p:ext uri="{BB962C8B-B14F-4D97-AF65-F5344CB8AC3E}">
        <p14:creationId xmlns:p14="http://schemas.microsoft.com/office/powerpoint/2010/main" val="21375165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06400" y="741363"/>
            <a:ext cx="5842000" cy="3652837"/>
          </a:xfrm>
          <a:ln/>
        </p:spPr>
      </p:sp>
      <p:sp>
        <p:nvSpPr>
          <p:cNvPr id="98307" name="Rectangle 3"/>
          <p:cNvSpPr>
            <a:spLocks noGrp="1" noChangeArrowheads="1"/>
          </p:cNvSpPr>
          <p:nvPr>
            <p:ph type="body" idx="1"/>
          </p:nvPr>
        </p:nvSpPr>
        <p:spPr>
          <a:noFill/>
        </p:spPr>
        <p:txBody>
          <a:bodyPr/>
          <a:lstStyle/>
          <a:p>
            <a:pPr lvl="1">
              <a:lnSpc>
                <a:spcPct val="90000"/>
              </a:lnSpc>
            </a:pPr>
            <a:r>
              <a:rPr lang="fr-FR" sz="1600" dirty="0" smtClean="0">
                <a:solidFill>
                  <a:srgbClr val="000000"/>
                </a:solidFill>
                <a:latin typeface="Calibri" pitchFamily="34" charset="0"/>
              </a:rPr>
              <a:t>version gratuite permet de stocker jusqu'à 2 Go</a:t>
            </a:r>
          </a:p>
          <a:p>
            <a:pPr lvl="1">
              <a:lnSpc>
                <a:spcPct val="90000"/>
              </a:lnSpc>
            </a:pPr>
            <a:r>
              <a:rPr lang="fr-FR" sz="1600" dirty="0" smtClean="0">
                <a:solidFill>
                  <a:srgbClr val="000000"/>
                </a:solidFill>
                <a:latin typeface="Calibri" pitchFamily="34" charset="0"/>
              </a:rPr>
              <a:t>Permet la synchronisation des fichiers stockés sur différents ordinateurs, tél. mobiles, etc… </a:t>
            </a:r>
          </a:p>
          <a:p>
            <a:pPr lvl="1">
              <a:lnSpc>
                <a:spcPct val="90000"/>
              </a:lnSpc>
            </a:pPr>
            <a:r>
              <a:rPr lang="fr-FR" sz="1600" dirty="0" smtClean="0">
                <a:solidFill>
                  <a:srgbClr val="000000"/>
                </a:solidFill>
                <a:latin typeface="Calibri" pitchFamily="34" charset="0"/>
              </a:rPr>
              <a:t>Fonctionne de manière transparente (les sauvegardes et synchronisations sont automatiques) </a:t>
            </a:r>
          </a:p>
          <a:p>
            <a:pPr lvl="1">
              <a:lnSpc>
                <a:spcPct val="90000"/>
              </a:lnSpc>
            </a:pPr>
            <a:r>
              <a:rPr lang="fr-FR" sz="1600" dirty="0" smtClean="0">
                <a:solidFill>
                  <a:srgbClr val="000000"/>
                </a:solidFill>
                <a:latin typeface="Calibri" pitchFamily="34" charset="0"/>
              </a:rPr>
              <a:t>Le site web permet d'accéder à une copie des fichiers</a:t>
            </a:r>
          </a:p>
          <a:p>
            <a:pPr lvl="1">
              <a:lnSpc>
                <a:spcPct val="90000"/>
              </a:lnSpc>
            </a:pPr>
            <a:r>
              <a:rPr lang="fr-FR" sz="1600" dirty="0" smtClean="0">
                <a:solidFill>
                  <a:srgbClr val="000000"/>
                </a:solidFill>
                <a:latin typeface="Calibri" pitchFamily="34" charset="0"/>
              </a:rPr>
              <a:t>Pour vous inscrire sur </a:t>
            </a:r>
            <a:r>
              <a:rPr lang="fr-FR" sz="1600" dirty="0" err="1" smtClean="0">
                <a:solidFill>
                  <a:srgbClr val="000000"/>
                </a:solidFill>
                <a:latin typeface="Calibri" pitchFamily="34" charset="0"/>
              </a:rPr>
              <a:t>Dropbox</a:t>
            </a:r>
            <a:r>
              <a:rPr lang="fr-FR" sz="1600" dirty="0" smtClean="0">
                <a:solidFill>
                  <a:srgbClr val="000000"/>
                </a:solidFill>
                <a:latin typeface="Calibri" pitchFamily="34" charset="0"/>
              </a:rPr>
              <a:t> </a:t>
            </a:r>
            <a:r>
              <a:rPr lang="fr-FR" sz="1600" dirty="0" smtClean="0">
                <a:solidFill>
                  <a:srgbClr val="000000"/>
                </a:solidFill>
                <a:latin typeface="Calibri" pitchFamily="34" charset="0"/>
                <a:hlinkClick r:id="rId3"/>
              </a:rPr>
              <a:t>cliquez ici</a:t>
            </a:r>
            <a:endParaRPr lang="fr-FR" sz="1600" dirty="0" smtClean="0">
              <a:solidFill>
                <a:srgbClr val="000000"/>
              </a:solidFill>
              <a:latin typeface="Calibri" pitchFamily="34" charset="0"/>
            </a:endParaRPr>
          </a:p>
          <a:p>
            <a:pPr lvl="1">
              <a:lnSpc>
                <a:spcPct val="90000"/>
              </a:lnSpc>
              <a:buFontTx/>
              <a:buNone/>
            </a:pPr>
            <a:endParaRPr lang="fr-FR" sz="1600" dirty="0" smtClean="0">
              <a:solidFill>
                <a:srgbClr val="000000"/>
              </a:solidFill>
              <a:latin typeface="Calibri" pitchFamily="34" charset="0"/>
            </a:endParaRPr>
          </a:p>
          <a:p>
            <a:pPr>
              <a:lnSpc>
                <a:spcPct val="90000"/>
              </a:lnSpc>
            </a:pPr>
            <a:r>
              <a:rPr lang="fr-FR" sz="1800" dirty="0" smtClean="0">
                <a:latin typeface="Calibri" pitchFamily="34" charset="0"/>
              </a:rPr>
              <a:t>Inconvénients : </a:t>
            </a:r>
          </a:p>
          <a:p>
            <a:pPr lvl="1">
              <a:lnSpc>
                <a:spcPct val="90000"/>
              </a:lnSpc>
            </a:pPr>
            <a:r>
              <a:rPr lang="fr-FR" sz="1600" dirty="0" smtClean="0">
                <a:solidFill>
                  <a:srgbClr val="000000"/>
                </a:solidFill>
                <a:latin typeface="Calibri" pitchFamily="34" charset="0"/>
              </a:rPr>
              <a:t>Partage de fichiers « seulement »</a:t>
            </a:r>
          </a:p>
          <a:p>
            <a:pPr lvl="1">
              <a:lnSpc>
                <a:spcPct val="90000"/>
              </a:lnSpc>
            </a:pPr>
            <a:r>
              <a:rPr lang="fr-FR" sz="1600" dirty="0" smtClean="0">
                <a:solidFill>
                  <a:srgbClr val="000000"/>
                </a:solidFill>
                <a:latin typeface="Calibri" pitchFamily="34" charset="0"/>
              </a:rPr>
              <a:t>Pas de possibilité de travailler à plusieurs simultanément sur un fichier</a:t>
            </a:r>
          </a:p>
          <a:p>
            <a:pPr lvl="1">
              <a:lnSpc>
                <a:spcPct val="90000"/>
              </a:lnSpc>
            </a:pPr>
            <a:r>
              <a:rPr lang="fr-FR" sz="1600" dirty="0" smtClean="0">
                <a:solidFill>
                  <a:srgbClr val="000000"/>
                </a:solidFill>
                <a:latin typeface="Calibri" pitchFamily="34" charset="0"/>
              </a:rPr>
              <a:t>Gratuit donc sans garantie de continuité</a:t>
            </a:r>
          </a:p>
          <a:p>
            <a:pPr lvl="1">
              <a:lnSpc>
                <a:spcPct val="90000"/>
              </a:lnSpc>
            </a:pPr>
            <a:r>
              <a:rPr lang="fr-FR" sz="1600" dirty="0" smtClean="0">
                <a:solidFill>
                  <a:srgbClr val="000000"/>
                </a:solidFill>
                <a:latin typeface="Calibri" pitchFamily="34" charset="0"/>
              </a:rPr>
              <a:t>Le partage d’un répertoire sous Google Drive est une alternative simplifiée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latin typeface="Calibri" pitchFamily="34" charset="0"/>
              </a:rPr>
              <a:t>Ce service d’informatique dans les nuages utilise un client multi-système d'exploitation : sous Linux, Mac, Windows ainsi que sur iPhone et Android.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latin typeface="Calibri" pitchFamily="34" charset="0"/>
              </a:rPr>
              <a:t>Avantages: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fr-FR" sz="1600" dirty="0" smtClean="0">
                <a:solidFill>
                  <a:srgbClr val="000000"/>
                </a:solidFill>
                <a:latin typeface="Calibri" pitchFamily="34" charset="0"/>
              </a:rPr>
              <a:t>Le site web permet d'accéder à une copie des fichiers, mais également à leurs versions successibles </a:t>
            </a:r>
            <a:r>
              <a:rPr lang="fr-FR" sz="1400" dirty="0" smtClean="0">
                <a:solidFill>
                  <a:srgbClr val="000000"/>
                </a:solidFill>
                <a:latin typeface="Calibri" pitchFamily="34" charset="0"/>
              </a:rPr>
              <a:t>(« </a:t>
            </a:r>
            <a:r>
              <a:rPr lang="fr-FR" sz="1400" dirty="0" err="1" smtClean="0">
                <a:solidFill>
                  <a:srgbClr val="000000"/>
                </a:solidFill>
                <a:latin typeface="Calibri" pitchFamily="34" charset="0"/>
              </a:rPr>
              <a:t>versionning</a:t>
            </a:r>
            <a:r>
              <a:rPr lang="fr-FR" sz="1400" dirty="0" smtClean="0">
                <a:solidFill>
                  <a:srgbClr val="000000"/>
                </a:solidFill>
                <a:latin typeface="Calibri" pitchFamily="34" charset="0"/>
              </a:rPr>
              <a:t> »)</a:t>
            </a:r>
            <a:r>
              <a:rPr lang="fr-FR" sz="1600" dirty="0" smtClean="0">
                <a:solidFill>
                  <a:srgbClr val="000000"/>
                </a:solidFill>
                <a:latin typeface="Calibri" pitchFamily="34" charset="0"/>
              </a:rPr>
              <a:t> et à une copie des fichiers détruits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latin typeface="Calibri" pitchFamily="34" charset="0"/>
            </a:endParaRPr>
          </a:p>
          <a:p>
            <a:endParaRPr lang="fr-FR" dirty="0" smtClean="0"/>
          </a:p>
        </p:txBody>
      </p:sp>
    </p:spTree>
    <p:extLst>
      <p:ext uri="{BB962C8B-B14F-4D97-AF65-F5344CB8AC3E}">
        <p14:creationId xmlns:p14="http://schemas.microsoft.com/office/powerpoint/2010/main" val="816218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06400" y="741363"/>
            <a:ext cx="5842000" cy="3652837"/>
          </a:xfrm>
          <a:ln/>
        </p:spPr>
      </p:sp>
      <p:sp>
        <p:nvSpPr>
          <p:cNvPr id="101379"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01947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406400" y="741363"/>
            <a:ext cx="5842000" cy="3652837"/>
          </a:xfrm>
          <a:ln/>
        </p:spPr>
      </p:sp>
      <p:sp>
        <p:nvSpPr>
          <p:cNvPr id="99331"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571800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06400" y="741363"/>
            <a:ext cx="5842000" cy="3652837"/>
          </a:xfrm>
          <a:ln/>
        </p:spPr>
      </p:sp>
      <p:sp>
        <p:nvSpPr>
          <p:cNvPr id="89091" name="Rectangle 3"/>
          <p:cNvSpPr>
            <a:spLocks noGrp="1" noChangeArrowheads="1"/>
          </p:cNvSpPr>
          <p:nvPr>
            <p:ph type="body" idx="1"/>
          </p:nvPr>
        </p:nvSpPr>
        <p:spPr>
          <a:noFill/>
        </p:spPr>
        <p:txBody>
          <a:bodyPr/>
          <a:lstStyle/>
          <a:p>
            <a:r>
              <a:rPr lang="fr-FR" dirty="0" smtClean="0"/>
              <a:t>Sur inscription </a:t>
            </a:r>
            <a:r>
              <a:rPr lang="fr-FR" dirty="0" err="1" smtClean="0"/>
              <a:t>MyDoodle</a:t>
            </a:r>
            <a:r>
              <a:rPr lang="fr-FR" dirty="0" smtClean="0"/>
              <a:t> permet d'envoyer des relances</a:t>
            </a:r>
          </a:p>
          <a:p>
            <a:pPr>
              <a:buFontTx/>
              <a:buChar char="-"/>
            </a:pPr>
            <a:r>
              <a:rPr lang="fr-FR" dirty="0" smtClean="0"/>
              <a:t>Fonction "contacts", fonction "historique« </a:t>
            </a:r>
          </a:p>
          <a:p>
            <a:pPr>
              <a:buFontTx/>
              <a:buChar char="-"/>
            </a:pPr>
            <a:r>
              <a:rPr lang="fr-FR" dirty="0" smtClean="0"/>
              <a:t>Envoi de la date finale décidée</a:t>
            </a:r>
          </a:p>
        </p:txBody>
      </p:sp>
    </p:spTree>
    <p:extLst>
      <p:ext uri="{BB962C8B-B14F-4D97-AF65-F5344CB8AC3E}">
        <p14:creationId xmlns:p14="http://schemas.microsoft.com/office/powerpoint/2010/main" val="964181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39438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516028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741363"/>
            <a:ext cx="5842000" cy="3652837"/>
          </a:xfrm>
          <a:ln/>
        </p:spPr>
      </p:sp>
      <p:sp>
        <p:nvSpPr>
          <p:cNvPr id="105475"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4623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4813" y="741363"/>
            <a:ext cx="5842000" cy="3652837"/>
          </a:xfrm>
          <a:ln/>
        </p:spPr>
      </p:sp>
      <p:sp>
        <p:nvSpPr>
          <p:cNvPr id="67587" name="Rectangle 3"/>
          <p:cNvSpPr>
            <a:spLocks noGrp="1" noChangeArrowheads="1"/>
          </p:cNvSpPr>
          <p:nvPr>
            <p:ph type="body" idx="1"/>
          </p:nvPr>
        </p:nvSpPr>
        <p:spPr>
          <a:noFill/>
        </p:spPr>
        <p:txBody>
          <a:bodyPr/>
          <a:lstStyle/>
          <a:p>
            <a:r>
              <a:rPr lang="fr-FR" dirty="0" smtClean="0"/>
              <a:t>Les TIC permettent</a:t>
            </a:r>
            <a:r>
              <a:rPr lang="fr-FR" baseline="0" dirty="0" smtClean="0"/>
              <a:t> de travailler, de communiquer et de prendre des décision ensemble</a:t>
            </a:r>
            <a:endParaRPr lang="fr-FR" dirty="0" smtClean="0"/>
          </a:p>
        </p:txBody>
      </p:sp>
    </p:spTree>
    <p:extLst>
      <p:ext uri="{BB962C8B-B14F-4D97-AF65-F5344CB8AC3E}">
        <p14:creationId xmlns:p14="http://schemas.microsoft.com/office/powerpoint/2010/main" val="1794098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741363"/>
            <a:ext cx="5842000" cy="3652837"/>
          </a:xfrm>
          <a:ln/>
        </p:spPr>
      </p:sp>
      <p:sp>
        <p:nvSpPr>
          <p:cNvPr id="105475"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36679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741363"/>
            <a:ext cx="5842000" cy="3652837"/>
          </a:xfrm>
          <a:ln/>
        </p:spPr>
      </p:sp>
      <p:sp>
        <p:nvSpPr>
          <p:cNvPr id="105475"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366798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97556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1638" y="741363"/>
            <a:ext cx="5845175" cy="3654425"/>
          </a:xfrm>
          <a:ln/>
        </p:spPr>
      </p:sp>
      <p:sp>
        <p:nvSpPr>
          <p:cNvPr id="81923" name="Rectangle 3"/>
          <p:cNvSpPr>
            <a:spLocks noGrp="1" noChangeArrowheads="1"/>
          </p:cNvSpPr>
          <p:nvPr>
            <p:ph type="body" idx="1"/>
          </p:nvPr>
        </p:nvSpPr>
        <p:spPr>
          <a:xfrm>
            <a:off x="885825" y="4648200"/>
            <a:ext cx="4872038" cy="4400550"/>
          </a:xfrm>
          <a:noFill/>
        </p:spPr>
        <p:txBody>
          <a:bodyPr/>
          <a:lstStyle/>
          <a:p>
            <a:r>
              <a:rPr lang="fr-FR" dirty="0" smtClean="0"/>
              <a:t>Pas de MOOC </a:t>
            </a:r>
            <a:r>
              <a:rPr lang="fr-FR" dirty="0" err="1" smtClean="0"/>
              <a:t>GdP</a:t>
            </a:r>
            <a:r>
              <a:rPr lang="fr-FR" dirty="0" smtClean="0"/>
              <a:t> si</a:t>
            </a:r>
            <a:r>
              <a:rPr lang="fr-FR" baseline="0" dirty="0" smtClean="0"/>
              <a:t> on n’avait pas pu réunir une équipe Lille, Allemagne, Guadeloupe, Paris</a:t>
            </a:r>
          </a:p>
          <a:p>
            <a:r>
              <a:rPr lang="fr-FR" baseline="0" dirty="0" smtClean="0"/>
              <a:t>Vidéo en direct et enregistrées sur </a:t>
            </a:r>
            <a:r>
              <a:rPr lang="fr-FR" baseline="0" dirty="0" err="1" smtClean="0"/>
              <a:t>Youtube</a:t>
            </a:r>
            <a:endParaRPr lang="fr-FR" dirty="0" smtClean="0"/>
          </a:p>
        </p:txBody>
      </p:sp>
    </p:spTree>
    <p:extLst>
      <p:ext uri="{BB962C8B-B14F-4D97-AF65-F5344CB8AC3E}">
        <p14:creationId xmlns:p14="http://schemas.microsoft.com/office/powerpoint/2010/main" val="3886650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pPr marL="0" indent="0">
              <a:buNone/>
            </a:pPr>
            <a:r>
              <a:rPr lang="fr-FR" dirty="0" smtClean="0">
                <a:latin typeface="Calibri" pitchFamily="34" charset="0"/>
              </a:rPr>
              <a:t>Visioconférence</a:t>
            </a:r>
            <a:endParaRPr lang="fr-FR" sz="1800" dirty="0" smtClean="0">
              <a:latin typeface="Calibri" pitchFamily="34" charset="0"/>
            </a:endParaRPr>
          </a:p>
          <a:p>
            <a:pPr lvl="1"/>
            <a:r>
              <a:rPr lang="fr-FR" dirty="0" smtClean="0">
                <a:solidFill>
                  <a:srgbClr val="000000"/>
                </a:solidFill>
                <a:latin typeface="Calibri" pitchFamily="34" charset="0"/>
              </a:rPr>
              <a:t>Passage de solutions "lourdes" </a:t>
            </a:r>
            <a:r>
              <a:rPr lang="fr-FR" sz="1600" dirty="0" smtClean="0">
                <a:solidFill>
                  <a:srgbClr val="000000"/>
                </a:solidFill>
                <a:latin typeface="Calibri" pitchFamily="34" charset="0"/>
              </a:rPr>
              <a:t>(équipements spécialisés, lignes dédiées) </a:t>
            </a:r>
            <a:r>
              <a:rPr lang="fr-FR" dirty="0" smtClean="0">
                <a:solidFill>
                  <a:srgbClr val="000000"/>
                </a:solidFill>
                <a:latin typeface="Calibri" pitchFamily="34" charset="0"/>
              </a:rPr>
              <a:t>au début des années 1990-2000, à des solutions internet gratuites et légères en 2010.</a:t>
            </a:r>
          </a:p>
          <a:p>
            <a:pPr lvl="1"/>
            <a:r>
              <a:rPr lang="fr-FR" dirty="0" smtClean="0">
                <a:solidFill>
                  <a:srgbClr val="000000"/>
                </a:solidFill>
                <a:latin typeface="Calibri" pitchFamily="34" charset="0"/>
              </a:rPr>
              <a:t>Le système le plus pratique en 2011 : le </a:t>
            </a:r>
            <a:r>
              <a:rPr lang="fr-FR" dirty="0" err="1" smtClean="0">
                <a:solidFill>
                  <a:srgbClr val="000000"/>
                </a:solidFill>
                <a:latin typeface="Calibri" pitchFamily="34" charset="0"/>
              </a:rPr>
              <a:t>hangout</a:t>
            </a:r>
            <a:r>
              <a:rPr lang="fr-FR" dirty="0" smtClean="0">
                <a:solidFill>
                  <a:srgbClr val="000000"/>
                </a:solidFill>
                <a:latin typeface="Calibri" pitchFamily="34" charset="0"/>
              </a:rPr>
              <a:t>.. De Google</a:t>
            </a:r>
          </a:p>
          <a:p>
            <a:endParaRPr lang="fr-FR" dirty="0"/>
          </a:p>
        </p:txBody>
      </p:sp>
    </p:spTree>
    <p:extLst>
      <p:ext uri="{BB962C8B-B14F-4D97-AF65-F5344CB8AC3E}">
        <p14:creationId xmlns:p14="http://schemas.microsoft.com/office/powerpoint/2010/main" val="4101220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r>
              <a:rPr lang="fr-FR" smtClean="0"/>
              <a:t>http://www.webpronews.com/google-ups-the-hangout-limit-to-15-in-google-apps-2012-11</a:t>
            </a:r>
            <a:endParaRPr lang="fr-FR"/>
          </a:p>
        </p:txBody>
      </p:sp>
    </p:spTree>
    <p:extLst>
      <p:ext uri="{BB962C8B-B14F-4D97-AF65-F5344CB8AC3E}">
        <p14:creationId xmlns:p14="http://schemas.microsoft.com/office/powerpoint/2010/main" val="3419481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pPr marL="857250" lvl="1" indent="-457200">
              <a:buFont typeface="+mj-lt"/>
              <a:buAutoNum type="arabicPeriod"/>
            </a:pPr>
            <a:r>
              <a:rPr lang="fr-FR" sz="1800" dirty="0" smtClean="0">
                <a:solidFill>
                  <a:srgbClr val="000000"/>
                </a:solidFill>
                <a:latin typeface="Calibri" pitchFamily="34" charset="0"/>
              </a:rPr>
              <a:t>De la préparation</a:t>
            </a:r>
          </a:p>
          <a:p>
            <a:pPr marL="806450" lvl="2" indent="107950"/>
            <a:r>
              <a:rPr lang="fr-FR" sz="1600" dirty="0" smtClean="0">
                <a:solidFill>
                  <a:srgbClr val="000000"/>
                </a:solidFill>
                <a:latin typeface="Calibri" pitchFamily="34" charset="0"/>
              </a:rPr>
              <a:t>documents et diapos envoyés à l’avance</a:t>
            </a:r>
          </a:p>
          <a:p>
            <a:pPr marL="806450" lvl="2" indent="107950"/>
            <a:r>
              <a:rPr lang="fr-FR" sz="1600" dirty="0" smtClean="0">
                <a:solidFill>
                  <a:srgbClr val="000000"/>
                </a:solidFill>
                <a:latin typeface="Calibri" pitchFamily="34" charset="0"/>
              </a:rPr>
              <a:t>test préalable des outils - indispensable avant une première fois</a:t>
            </a:r>
          </a:p>
          <a:p>
            <a:pPr marL="806450" lvl="2" indent="107950"/>
            <a:r>
              <a:rPr lang="fr-FR" sz="1600" dirty="0" smtClean="0">
                <a:solidFill>
                  <a:srgbClr val="000000"/>
                </a:solidFill>
                <a:latin typeface="Calibri" pitchFamily="34" charset="0"/>
              </a:rPr>
              <a:t>attention à la qualité des équipements : à défaut d'un micro-casque, on entend les bruits environnants.</a:t>
            </a:r>
          </a:p>
          <a:p>
            <a:pPr lvl="2"/>
            <a:endParaRPr lang="fr-FR" sz="1600" dirty="0" smtClean="0">
              <a:solidFill>
                <a:srgbClr val="000000"/>
              </a:solidFill>
              <a:latin typeface="Calibri" pitchFamily="34" charset="0"/>
            </a:endParaRPr>
          </a:p>
          <a:p>
            <a:pPr marL="857250" lvl="1" indent="-457200">
              <a:buFont typeface="+mj-lt"/>
              <a:buAutoNum type="arabicPeriod"/>
            </a:pPr>
            <a:r>
              <a:rPr lang="fr-FR" sz="1800" dirty="0" smtClean="0">
                <a:solidFill>
                  <a:srgbClr val="000000"/>
                </a:solidFill>
                <a:latin typeface="Calibri" pitchFamily="34" charset="0"/>
              </a:rPr>
              <a:t>Un déroulement maitrisé</a:t>
            </a:r>
          </a:p>
          <a:p>
            <a:pPr lvl="2"/>
            <a:r>
              <a:rPr lang="fr-FR" sz="1600" dirty="0" smtClean="0">
                <a:solidFill>
                  <a:srgbClr val="000000"/>
                </a:solidFill>
                <a:latin typeface="Calibri" pitchFamily="34" charset="0"/>
              </a:rPr>
              <a:t>le dialogue est plus difficile : </a:t>
            </a:r>
            <a:r>
              <a:rPr lang="fr-FR" sz="1600" dirty="0" err="1" smtClean="0">
                <a:solidFill>
                  <a:srgbClr val="000000"/>
                </a:solidFill>
                <a:latin typeface="Calibri" pitchFamily="34" charset="0"/>
              </a:rPr>
              <a:t>lag</a:t>
            </a:r>
            <a:r>
              <a:rPr lang="fr-FR" sz="1600" dirty="0" smtClean="0">
                <a:solidFill>
                  <a:srgbClr val="000000"/>
                </a:solidFill>
                <a:latin typeface="Calibri" pitchFamily="34" charset="0"/>
              </a:rPr>
              <a:t> d’une seconde, donc interruptions</a:t>
            </a:r>
          </a:p>
          <a:p>
            <a:pPr lvl="2"/>
            <a:r>
              <a:rPr lang="fr-FR" sz="1600" dirty="0" smtClean="0">
                <a:solidFill>
                  <a:srgbClr val="000000"/>
                </a:solidFill>
                <a:latin typeface="Calibri" pitchFamily="34" charset="0"/>
              </a:rPr>
              <a:t>une bonne maîtrise des outils : envoi de documents et de liens avant la réunion</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fr-FR" dirty="0" smtClean="0"/>
          </a:p>
          <a:p>
            <a:endParaRPr lang="fr-FR" dirty="0"/>
          </a:p>
        </p:txBody>
      </p:sp>
    </p:spTree>
    <p:extLst>
      <p:ext uri="{BB962C8B-B14F-4D97-AF65-F5344CB8AC3E}">
        <p14:creationId xmlns:p14="http://schemas.microsoft.com/office/powerpoint/2010/main" val="1653539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406400" y="741363"/>
            <a:ext cx="5842000" cy="3652837"/>
          </a:xfrm>
          <a:ln/>
        </p:spPr>
      </p:sp>
      <p:sp>
        <p:nvSpPr>
          <p:cNvPr id="96259" name="Rectangle 3"/>
          <p:cNvSpPr>
            <a:spLocks noGrp="1" noChangeArrowheads="1"/>
          </p:cNvSpPr>
          <p:nvPr>
            <p:ph type="body" idx="1"/>
          </p:nvPr>
        </p:nvSpPr>
        <p:spPr>
          <a:noFill/>
        </p:spPr>
        <p:txBody>
          <a:bodyPr/>
          <a:lstStyle/>
          <a:p>
            <a:pPr>
              <a:buFontTx/>
              <a:buNone/>
            </a:pPr>
            <a:r>
              <a:rPr lang="fr-FR" sz="2000" dirty="0" smtClean="0">
                <a:latin typeface="Calibri" pitchFamily="34" charset="0"/>
              </a:rPr>
              <a:t>Dès que l'on a des contraintes de distance, voire d'organisation de réunion physique</a:t>
            </a:r>
          </a:p>
          <a:p>
            <a:pPr lvl="1">
              <a:buClrTx/>
            </a:pPr>
            <a:r>
              <a:rPr lang="fr-FR" dirty="0" smtClean="0">
                <a:solidFill>
                  <a:srgbClr val="000000"/>
                </a:solidFill>
                <a:latin typeface="Calibri" pitchFamily="34" charset="0"/>
              </a:rPr>
              <a:t>Présenter les diapos à distance</a:t>
            </a:r>
          </a:p>
          <a:p>
            <a:pPr marL="914400" lvl="2" indent="0">
              <a:buNone/>
            </a:pPr>
            <a:r>
              <a:rPr lang="fr-FR" sz="2000" dirty="0" smtClean="0">
                <a:solidFill>
                  <a:srgbClr val="000000"/>
                </a:solidFill>
                <a:latin typeface="Calibri" pitchFamily="34" charset="0"/>
              </a:rPr>
              <a:t>Ctrl-F5 sous Powerpoint</a:t>
            </a:r>
          </a:p>
          <a:p>
            <a:pPr marL="914400" lvl="2" indent="0">
              <a:buNone/>
            </a:pPr>
            <a:r>
              <a:rPr lang="fr-FR" sz="2000" dirty="0" smtClean="0">
                <a:solidFill>
                  <a:srgbClr val="000000"/>
                </a:solidFill>
                <a:latin typeface="Calibri" pitchFamily="34" charset="0"/>
              </a:rPr>
              <a:t>Envoyer une URL raccourcie (</a:t>
            </a:r>
            <a:r>
              <a:rPr lang="fr-FR" sz="2000" dirty="0" err="1" smtClean="0">
                <a:solidFill>
                  <a:srgbClr val="000000"/>
                </a:solidFill>
                <a:latin typeface="Calibri" pitchFamily="34" charset="0"/>
              </a:rPr>
              <a:t>p.e</a:t>
            </a:r>
            <a:r>
              <a:rPr lang="fr-FR" sz="2000" dirty="0" smtClean="0">
                <a:solidFill>
                  <a:srgbClr val="000000"/>
                </a:solidFill>
                <a:latin typeface="Calibri" pitchFamily="34" charset="0"/>
              </a:rPr>
              <a:t>. avec </a:t>
            </a:r>
            <a:r>
              <a:rPr lang="fr-FR" sz="2000" dirty="0" smtClean="0">
                <a:solidFill>
                  <a:srgbClr val="000000"/>
                </a:solidFill>
                <a:latin typeface="Calibri" pitchFamily="34" charset="0"/>
                <a:hlinkClick r:id="rId3"/>
              </a:rPr>
              <a:t>http://goo.gl</a:t>
            </a:r>
            <a:r>
              <a:rPr lang="fr-FR" sz="2000" dirty="0" smtClean="0">
                <a:solidFill>
                  <a:srgbClr val="000000"/>
                </a:solidFill>
                <a:latin typeface="Calibri" pitchFamily="34" charset="0"/>
              </a:rPr>
              <a:t>)</a:t>
            </a:r>
          </a:p>
          <a:p>
            <a:pPr lvl="1">
              <a:buClrTx/>
            </a:pPr>
            <a:r>
              <a:rPr lang="fr-FR" dirty="0" smtClean="0">
                <a:solidFill>
                  <a:srgbClr val="000000"/>
                </a:solidFill>
                <a:latin typeface="Calibri" pitchFamily="34" charset="0"/>
              </a:rPr>
              <a:t>Faire passer la voix d’une autre manière, </a:t>
            </a:r>
            <a:r>
              <a:rPr lang="fr-FR" dirty="0" err="1" smtClean="0">
                <a:solidFill>
                  <a:srgbClr val="000000"/>
                </a:solidFill>
                <a:latin typeface="Calibri" pitchFamily="34" charset="0"/>
              </a:rPr>
              <a:t>p.e</a:t>
            </a:r>
            <a:r>
              <a:rPr lang="fr-FR" dirty="0" smtClean="0">
                <a:solidFill>
                  <a:srgbClr val="000000"/>
                </a:solidFill>
                <a:latin typeface="Calibri" pitchFamily="34" charset="0"/>
              </a:rPr>
              <a:t> par le téléphone</a:t>
            </a:r>
          </a:p>
          <a:p>
            <a:pPr lvl="1">
              <a:buClrTx/>
            </a:pPr>
            <a:r>
              <a:rPr lang="fr-FR" dirty="0" smtClean="0">
                <a:solidFill>
                  <a:srgbClr val="000000"/>
                </a:solidFill>
                <a:latin typeface="Calibri" pitchFamily="34" charset="0"/>
              </a:rPr>
              <a:t>Comme toute réunion </a:t>
            </a:r>
          </a:p>
          <a:p>
            <a:pPr marL="914400" lvl="2" indent="0">
              <a:buNone/>
            </a:pPr>
            <a:r>
              <a:rPr lang="fr-FR" sz="2000" dirty="0" smtClean="0">
                <a:solidFill>
                  <a:srgbClr val="000000"/>
                </a:solidFill>
                <a:latin typeface="Calibri" pitchFamily="34" charset="0"/>
              </a:rPr>
              <a:t>c’est la qualité du travail des personnes *avant* la réunion qui compte.</a:t>
            </a:r>
          </a:p>
          <a:p>
            <a:pPr lvl="1"/>
            <a:endParaRPr lang="fr-FR" b="1" dirty="0" smtClean="0"/>
          </a:p>
          <a:p>
            <a:pPr lvl="1"/>
            <a:endParaRPr lang="fr-FR" b="1" dirty="0" smtClean="0"/>
          </a:p>
          <a:p>
            <a:pPr lvl="1"/>
            <a:r>
              <a:rPr lang="fr-FR" b="1" dirty="0" smtClean="0"/>
              <a:t>Audio</a:t>
            </a:r>
            <a:r>
              <a:rPr lang="fr-FR" dirty="0" smtClean="0"/>
              <a:t> : </a:t>
            </a:r>
            <a:r>
              <a:rPr lang="fr-FR" dirty="0" err="1" smtClean="0"/>
              <a:t>p.e</a:t>
            </a:r>
            <a:r>
              <a:rPr lang="fr-FR" dirty="0" smtClean="0"/>
              <a:t>. </a:t>
            </a:r>
            <a:r>
              <a:rPr lang="fr-FR" dirty="0" smtClean="0">
                <a:hlinkClick r:id="rId4"/>
              </a:rPr>
              <a:t>Skype</a:t>
            </a:r>
            <a:r>
              <a:rPr lang="fr-FR" dirty="0" smtClean="0"/>
              <a:t> </a:t>
            </a:r>
            <a:r>
              <a:rPr lang="fr-FR" sz="1800" dirty="0" smtClean="0">
                <a:solidFill>
                  <a:srgbClr val="000000"/>
                </a:solidFill>
              </a:rPr>
              <a:t>(téléconférence gratuite + chat)</a:t>
            </a:r>
          </a:p>
          <a:p>
            <a:pPr lvl="1"/>
            <a:r>
              <a:rPr lang="fr-FR" b="1" dirty="0" smtClean="0"/>
              <a:t>Écrit </a:t>
            </a:r>
            <a:r>
              <a:rPr lang="fr-FR" dirty="0" smtClean="0"/>
              <a:t>: Utiliser des outils comme </a:t>
            </a:r>
            <a:r>
              <a:rPr lang="fr-FR" dirty="0" err="1" smtClean="0">
                <a:hlinkClick r:id="rId5"/>
              </a:rPr>
              <a:t>EtherPad</a:t>
            </a:r>
            <a:r>
              <a:rPr lang="fr-FR" dirty="0" smtClean="0">
                <a:hlinkClick r:id="rId5"/>
              </a:rPr>
              <a:t> </a:t>
            </a:r>
            <a:r>
              <a:rPr lang="fr-FR" dirty="0" smtClean="0"/>
              <a:t> pour : </a:t>
            </a:r>
          </a:p>
          <a:p>
            <a:pPr lvl="2"/>
            <a:r>
              <a:rPr lang="fr-FR" dirty="0" smtClean="0"/>
              <a:t>Préparer l’ordre du jour</a:t>
            </a:r>
          </a:p>
          <a:p>
            <a:pPr lvl="2"/>
            <a:r>
              <a:rPr lang="fr-FR" dirty="0" smtClean="0"/>
              <a:t>Formaliser les informations et décisions au fur et à mesure</a:t>
            </a:r>
          </a:p>
          <a:p>
            <a:pPr lvl="2"/>
            <a:r>
              <a:rPr lang="fr-FR" dirty="0" smtClean="0"/>
              <a:t>Faire office de compte-rendu</a:t>
            </a:r>
          </a:p>
          <a:p>
            <a:endParaRPr lang="fr-FR" dirty="0" smtClean="0"/>
          </a:p>
        </p:txBody>
      </p:sp>
    </p:spTree>
    <p:extLst>
      <p:ext uri="{BB962C8B-B14F-4D97-AF65-F5344CB8AC3E}">
        <p14:creationId xmlns:p14="http://schemas.microsoft.com/office/powerpoint/2010/main" val="2450933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401638" y="741363"/>
            <a:ext cx="5845175" cy="3654425"/>
          </a:xfrm>
          <a:ln/>
        </p:spPr>
      </p:sp>
      <p:sp>
        <p:nvSpPr>
          <p:cNvPr id="92163" name="Rectangle 3"/>
          <p:cNvSpPr>
            <a:spLocks noGrp="1" noChangeArrowheads="1"/>
          </p:cNvSpPr>
          <p:nvPr>
            <p:ph type="body" idx="1"/>
          </p:nvPr>
        </p:nvSpPr>
        <p:spPr>
          <a:xfrm>
            <a:off x="885825" y="4648200"/>
            <a:ext cx="4872038" cy="4400550"/>
          </a:xfrm>
          <a:noFill/>
        </p:spPr>
        <p:txBody>
          <a:bodyPr/>
          <a:lstStyle/>
          <a:p>
            <a:endParaRPr lang="fr-FR" smtClean="0"/>
          </a:p>
        </p:txBody>
      </p:sp>
    </p:spTree>
    <p:extLst>
      <p:ext uri="{BB962C8B-B14F-4D97-AF65-F5344CB8AC3E}">
        <p14:creationId xmlns:p14="http://schemas.microsoft.com/office/powerpoint/2010/main" val="1476077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06400" y="741363"/>
            <a:ext cx="5842000" cy="3652837"/>
          </a:xfrm>
          <a:ln/>
        </p:spPr>
      </p:sp>
      <p:sp>
        <p:nvSpPr>
          <p:cNvPr id="109571" name="Rectangle 3"/>
          <p:cNvSpPr>
            <a:spLocks noGrp="1" noChangeArrowheads="1"/>
          </p:cNvSpPr>
          <p:nvPr>
            <p:ph type="body" idx="1"/>
          </p:nvPr>
        </p:nvSpPr>
        <p:spPr>
          <a:noFill/>
        </p:spPr>
        <p:txBody>
          <a:bodyPr/>
          <a:lstStyle/>
          <a:p>
            <a:pPr marL="609600" indent="-609600"/>
            <a:r>
              <a:rPr lang="fr-FR" sz="2000" dirty="0" smtClean="0">
                <a:latin typeface="Calibri" pitchFamily="34" charset="0"/>
              </a:rPr>
              <a:t>Toutes ces possibilités sont gratuites pour vous, il en existe d’autres … (</a:t>
            </a:r>
            <a:r>
              <a:rPr lang="fr-FR" sz="2000" dirty="0" err="1" smtClean="0">
                <a:latin typeface="Calibri" pitchFamily="34" charset="0"/>
                <a:cs typeface="Times New Roman" pitchFamily="18" charset="0"/>
              </a:rPr>
              <a:t>Zoho</a:t>
            </a:r>
            <a:r>
              <a:rPr lang="fr-FR" sz="2000" dirty="0" smtClean="0">
                <a:latin typeface="Calibri" pitchFamily="34" charset="0"/>
                <a:cs typeface="Times New Roman" pitchFamily="18" charset="0"/>
              </a:rPr>
              <a:t> Project, </a:t>
            </a:r>
            <a:r>
              <a:rPr lang="fr-FR" sz="2000" dirty="0" err="1" smtClean="0">
                <a:latin typeface="Calibri" pitchFamily="34" charset="0"/>
                <a:hlinkClick r:id="rId3"/>
              </a:rPr>
              <a:t>Freedcamp</a:t>
            </a:r>
            <a:r>
              <a:rPr lang="fr-FR" sz="2000" dirty="0" smtClean="0">
                <a:latin typeface="Calibri" pitchFamily="34" charset="0"/>
              </a:rPr>
              <a:t>…)</a:t>
            </a:r>
          </a:p>
          <a:p>
            <a:pPr marL="609600" indent="-609600"/>
            <a:r>
              <a:rPr lang="fr-FR" sz="2000" dirty="0" smtClean="0">
                <a:latin typeface="Calibri" pitchFamily="34" charset="0"/>
              </a:rPr>
              <a:t>Les outils web 2.0 sont l’avenir, souvent gratuits mais avec 3 modèles économiques</a:t>
            </a:r>
          </a:p>
          <a:p>
            <a:pPr marL="1009650" lvl="1" indent="-609600"/>
            <a:r>
              <a:rPr lang="fr-FR" dirty="0" smtClean="0">
                <a:solidFill>
                  <a:srgbClr val="000000"/>
                </a:solidFill>
                <a:latin typeface="Calibri" pitchFamily="34" charset="0"/>
              </a:rPr>
              <a:t>Données personnelles : votre comportement est analysé et revendu </a:t>
            </a:r>
          </a:p>
          <a:p>
            <a:pPr marL="1009650" lvl="1" indent="-609600"/>
            <a:r>
              <a:rPr lang="fr-FR" dirty="0" err="1" smtClean="0">
                <a:solidFill>
                  <a:srgbClr val="000000"/>
                </a:solidFill>
                <a:latin typeface="Calibri" pitchFamily="34" charset="0"/>
              </a:rPr>
              <a:t>Freemium</a:t>
            </a:r>
            <a:r>
              <a:rPr lang="fr-FR" dirty="0" smtClean="0">
                <a:solidFill>
                  <a:srgbClr val="000000"/>
                </a:solidFill>
                <a:latin typeface="Calibri" pitchFamily="34" charset="0"/>
              </a:rPr>
              <a:t> : version gratuite limitée, il faut payer pour plus de fonctions</a:t>
            </a:r>
          </a:p>
          <a:p>
            <a:pPr marL="1009650" lvl="1" indent="-609600"/>
            <a:r>
              <a:rPr lang="fr-FR" dirty="0" smtClean="0">
                <a:solidFill>
                  <a:srgbClr val="000000"/>
                </a:solidFill>
                <a:latin typeface="Calibri" pitchFamily="34" charset="0"/>
                <a:hlinkClick r:id="rId4"/>
              </a:rPr>
              <a:t>Économie de l’attention</a:t>
            </a:r>
            <a:r>
              <a:rPr lang="fr-FR" dirty="0" smtClean="0">
                <a:solidFill>
                  <a:srgbClr val="000000"/>
                </a:solidFill>
                <a:latin typeface="Calibri" pitchFamily="34" charset="0"/>
              </a:rPr>
              <a:t> : financement par la publicité</a:t>
            </a:r>
          </a:p>
          <a:p>
            <a:pPr marL="1009650" lvl="1" indent="-609600"/>
            <a:endParaRPr lang="fr-FR" dirty="0" smtClean="0">
              <a:solidFill>
                <a:srgbClr val="000000"/>
              </a:solidFill>
              <a:latin typeface="Calibri" pitchFamily="34" charset="0"/>
            </a:endParaRPr>
          </a:p>
          <a:p>
            <a:pPr marL="609600" indent="-609600"/>
            <a:r>
              <a:rPr lang="fr-FR" sz="2000" dirty="0" smtClean="0">
                <a:latin typeface="Calibri" pitchFamily="34" charset="0"/>
              </a:rPr>
              <a:t>Attention aux pertes d’information et autres virus… cela arrive et vous arrivera </a:t>
            </a:r>
          </a:p>
          <a:p>
            <a:pPr marL="609600" indent="-609600">
              <a:buFont typeface="Wingdings" pitchFamily="2" charset="2"/>
              <a:buChar char="è"/>
            </a:pPr>
            <a:r>
              <a:rPr lang="fr-FR" sz="2000" dirty="0" smtClean="0">
                <a:latin typeface="Calibri" pitchFamily="34" charset="0"/>
                <a:sym typeface="Wingdings" pitchFamily="2" charset="2"/>
              </a:rPr>
              <a:t>sauvez régulièrement</a:t>
            </a:r>
          </a:p>
          <a:p>
            <a:endParaRPr lang="fr-FR" dirty="0" smtClean="0"/>
          </a:p>
          <a:p>
            <a:endParaRPr lang="fr-FR" dirty="0" smtClean="0"/>
          </a:p>
          <a:p>
            <a:r>
              <a:rPr lang="fr-FR" dirty="0" smtClean="0"/>
              <a:t>http://www.digiport.org/FO/60-Projets/32-12_Net-2006.jsp </a:t>
            </a:r>
          </a:p>
          <a:p>
            <a:r>
              <a:rPr lang="fr-FR" dirty="0" smtClean="0"/>
              <a:t>Aujourd’hui 1 blog est créé toutes les secondes. Quatrième au rang mondial, la France compte plus de 9 millions de blogs (source blog Herald Tribune et </a:t>
            </a:r>
            <a:r>
              <a:rPr lang="fr-FR" dirty="0" err="1" smtClean="0"/>
              <a:t>Technorati</a:t>
            </a:r>
            <a:r>
              <a:rPr lang="fr-FR" dirty="0" smtClean="0"/>
              <a:t> mars 2006).</a:t>
            </a:r>
            <a:br>
              <a:rPr lang="fr-FR" dirty="0" smtClean="0"/>
            </a:br>
            <a:r>
              <a:rPr lang="fr-FR" dirty="0" smtClean="0"/>
              <a:t/>
            </a:r>
            <a:br>
              <a:rPr lang="fr-FR" dirty="0" smtClean="0"/>
            </a:br>
            <a:r>
              <a:rPr lang="fr-FR" dirty="0" smtClean="0"/>
              <a:t>Le </a:t>
            </a:r>
            <a:r>
              <a:rPr lang="fr-FR" dirty="0" err="1" smtClean="0"/>
              <a:t>blogging</a:t>
            </a:r>
            <a:r>
              <a:rPr lang="fr-FR" dirty="0" smtClean="0"/>
              <a:t> invente une nouvelle façon de communiquer. </a:t>
            </a:r>
            <a:br>
              <a:rPr lang="fr-FR" dirty="0" smtClean="0"/>
            </a:br>
            <a:r>
              <a:rPr lang="fr-FR" dirty="0" smtClean="0"/>
              <a:t/>
            </a:r>
            <a:br>
              <a:rPr lang="fr-FR" dirty="0" smtClean="0"/>
            </a:br>
            <a:r>
              <a:rPr lang="fr-FR" dirty="0" smtClean="0"/>
              <a:t>Les blogs ont largement dépassé le statut de journal intime pour devenir un véritable outil de publication et un nouvel outil de création et de gestion de l'information.</a:t>
            </a:r>
            <a:br>
              <a:rPr lang="fr-FR" dirty="0" smtClean="0"/>
            </a:br>
            <a:r>
              <a:rPr lang="fr-FR" dirty="0" smtClean="0"/>
              <a:t/>
            </a:r>
            <a:br>
              <a:rPr lang="fr-FR" dirty="0" smtClean="0"/>
            </a:br>
            <a:r>
              <a:rPr lang="fr-FR" dirty="0" smtClean="0"/>
              <a:t>Les entreprises commencent à s’emparer de ce nouveau média de masse qui constitue une réponse possible aux problématiques de communication interne et externe. Le blog n’est pas réservé aux grands groupes, il est également un moyen «idéal» de diffusion d’information pour les PME/TPE par sa simplicité d’utilisation et son faible coût.</a:t>
            </a:r>
            <a:br>
              <a:rPr lang="fr-FR" dirty="0" smtClean="0"/>
            </a:br>
            <a:endParaRPr lang="fr-FR" dirty="0" smtClean="0"/>
          </a:p>
        </p:txBody>
      </p:sp>
    </p:spTree>
    <p:extLst>
      <p:ext uri="{BB962C8B-B14F-4D97-AF65-F5344CB8AC3E}">
        <p14:creationId xmlns:p14="http://schemas.microsoft.com/office/powerpoint/2010/main" val="338528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plus</a:t>
            </a:r>
            <a:r>
              <a:rPr lang="fr-FR" baseline="0" dirty="0" smtClean="0"/>
              <a:t> vieil outil du monde de l’internet // Sécurité virus vols // Traitement de texte déjà connu, mais que se passe t-il si l’on ne travaille plus seul, mais est à plusieurs ? // autres systèmes = réunions // nous terminerons sur ce que vous pouvez faire avec votre ordinateur</a:t>
            </a:r>
            <a:endParaRPr lang="fr-FR" dirty="0"/>
          </a:p>
        </p:txBody>
      </p:sp>
    </p:spTree>
    <p:extLst>
      <p:ext uri="{BB962C8B-B14F-4D97-AF65-F5344CB8AC3E}">
        <p14:creationId xmlns:p14="http://schemas.microsoft.com/office/powerpoint/2010/main" val="3329082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406400" y="741363"/>
            <a:ext cx="5842000" cy="3652837"/>
          </a:xfrm>
          <a:ln/>
        </p:spPr>
      </p:sp>
      <p:sp>
        <p:nvSpPr>
          <p:cNvPr id="88067" name="Rectangle 3"/>
          <p:cNvSpPr>
            <a:spLocks noGrp="1" noChangeArrowheads="1"/>
          </p:cNvSpPr>
          <p:nvPr>
            <p:ph type="body" idx="1"/>
          </p:nvPr>
        </p:nvSpPr>
        <p:spPr>
          <a:noFill/>
        </p:spPr>
        <p:txBody>
          <a:bodyPr/>
          <a:lstStyle/>
          <a:p>
            <a:r>
              <a:rPr lang="fr-FR" sz="1200" b="1" dirty="0" smtClean="0">
                <a:solidFill>
                  <a:srgbClr val="000000"/>
                </a:solidFill>
                <a:latin typeface="Calibri" pitchFamily="34" charset="0"/>
              </a:rPr>
              <a:t>Les raccourcis clavier à connaître</a:t>
            </a:r>
            <a:endParaRPr lang="fr-FR" dirty="0" smtClean="0"/>
          </a:p>
        </p:txBody>
      </p:sp>
    </p:spTree>
    <p:extLst>
      <p:ext uri="{BB962C8B-B14F-4D97-AF65-F5344CB8AC3E}">
        <p14:creationId xmlns:p14="http://schemas.microsoft.com/office/powerpoint/2010/main" val="23510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401638" y="741363"/>
            <a:ext cx="5845175" cy="3654425"/>
          </a:xfrm>
          <a:ln/>
        </p:spPr>
      </p:sp>
      <p:sp>
        <p:nvSpPr>
          <p:cNvPr id="69635" name="Rectangle 3"/>
          <p:cNvSpPr>
            <a:spLocks noGrp="1" noChangeArrowheads="1"/>
          </p:cNvSpPr>
          <p:nvPr>
            <p:ph type="body" idx="1"/>
          </p:nvPr>
        </p:nvSpPr>
        <p:spPr>
          <a:xfrm>
            <a:off x="885825" y="4648200"/>
            <a:ext cx="4872038" cy="4400550"/>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i="0" kern="1200" dirty="0" smtClean="0">
                <a:solidFill>
                  <a:schemeClr val="tx1"/>
                </a:solidFill>
                <a:effectLst/>
                <a:latin typeface="Arial" pitchFamily="34" charset="0"/>
                <a:ea typeface="+mn-ea"/>
                <a:cs typeface="+mn-cs"/>
              </a:rPr>
              <a:t>Le courrier électronique existait avant Internet et fut un outil précieux lors de la création de celui-ci. Il prit forme en 1965 en tant que moyen de communication entre utilisateurs d’ordinateur à exploitation partagée.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b="0" i="0" kern="1200" dirty="0" smtClean="0">
              <a:solidFill>
                <a:schemeClr val="tx1"/>
              </a:solidFill>
              <a:effectLst/>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0" i="0" kern="1200" dirty="0" smtClean="0">
                <a:solidFill>
                  <a:schemeClr val="tx1"/>
                </a:solidFill>
                <a:effectLst/>
                <a:latin typeface="Arial" pitchFamily="34" charset="0"/>
                <a:ea typeface="+mn-ea"/>
                <a:cs typeface="+mn-cs"/>
              </a:rPr>
              <a:t>En 1972, Ray Tomlinson proposa l’utilisation du signe @ pour séparer le nom de l’utilisateur de celui de la machine. </a:t>
            </a:r>
            <a:r>
              <a:rPr lang="fr-FR" dirty="0" smtClean="0"/>
              <a:t/>
            </a:r>
            <a:br>
              <a:rPr lang="fr-FR" dirty="0" smtClean="0"/>
            </a:br>
            <a:r>
              <a:rPr lang="fr-FR" dirty="0" smtClean="0"/>
              <a:t/>
            </a:r>
            <a:br>
              <a:rPr lang="fr-FR" dirty="0" smtClean="0"/>
            </a:br>
            <a:r>
              <a:rPr lang="fr-FR" sz="1200" b="0" i="0" kern="1200" dirty="0" smtClean="0">
                <a:solidFill>
                  <a:schemeClr val="tx1"/>
                </a:solidFill>
                <a:effectLst/>
                <a:latin typeface="Arial" pitchFamily="34" charset="0"/>
                <a:ea typeface="+mn-ea"/>
                <a:cs typeface="+mn-cs"/>
              </a:rPr>
              <a:t>Source : article </a:t>
            </a:r>
            <a:r>
              <a:rPr lang="fr-FR" sz="1200" b="0" i="0" u="sng" kern="1200" dirty="0" err="1" smtClean="0">
                <a:solidFill>
                  <a:schemeClr val="tx1"/>
                </a:solidFill>
                <a:effectLst/>
                <a:latin typeface="Arial" pitchFamily="34" charset="0"/>
                <a:ea typeface="+mn-ea"/>
                <a:cs typeface="+mn-cs"/>
                <a:hlinkClick r:id="rId3"/>
              </a:rPr>
              <a:t>Courrier_électronique</a:t>
            </a:r>
            <a:r>
              <a:rPr lang="fr-FR" sz="1200" b="0" i="0" u="sng" kern="1200" dirty="0" smtClean="0">
                <a:solidFill>
                  <a:schemeClr val="tx1"/>
                </a:solidFill>
                <a:effectLst/>
                <a:latin typeface="Arial" pitchFamily="34" charset="0"/>
                <a:ea typeface="+mn-ea"/>
                <a:cs typeface="+mn-cs"/>
              </a:rPr>
              <a:t> de Wikipédia, sous </a:t>
            </a:r>
            <a:r>
              <a:rPr lang="fr-FR" sz="1200" b="0" i="0" u="sng" kern="1200" dirty="0" smtClean="0">
                <a:solidFill>
                  <a:schemeClr val="tx1"/>
                </a:solidFill>
                <a:effectLst/>
                <a:latin typeface="Arial" pitchFamily="34" charset="0"/>
                <a:ea typeface="+mn-ea"/>
                <a:cs typeface="+mn-cs"/>
                <a:hlinkClick r:id="rId4"/>
              </a:rPr>
              <a:t>licence </a:t>
            </a:r>
            <a:r>
              <a:rPr lang="fr-FR" sz="1200" b="0" i="0" u="sng" kern="1200" dirty="0" err="1" smtClean="0">
                <a:solidFill>
                  <a:schemeClr val="tx1"/>
                </a:solidFill>
                <a:effectLst/>
                <a:latin typeface="Arial" pitchFamily="34" charset="0"/>
                <a:ea typeface="+mn-ea"/>
                <a:cs typeface="+mn-cs"/>
                <a:hlinkClick r:id="rId4"/>
              </a:rPr>
              <a:t>Creative</a:t>
            </a:r>
            <a:r>
              <a:rPr lang="fr-FR" sz="1200" b="0" i="0" u="sng" kern="1200" dirty="0" smtClean="0">
                <a:solidFill>
                  <a:schemeClr val="tx1"/>
                </a:solidFill>
                <a:effectLst/>
                <a:latin typeface="Arial" pitchFamily="34" charset="0"/>
                <a:ea typeface="+mn-ea"/>
                <a:cs typeface="+mn-cs"/>
                <a:hlinkClick r:id="rId4"/>
              </a:rPr>
              <a:t> Commons by-sa</a:t>
            </a:r>
            <a:endParaRPr lang="fr-FR" dirty="0" smtClean="0"/>
          </a:p>
          <a:p>
            <a:endParaRPr lang="fr-FR" dirty="0" smtClean="0"/>
          </a:p>
        </p:txBody>
      </p:sp>
    </p:spTree>
    <p:extLst>
      <p:ext uri="{BB962C8B-B14F-4D97-AF65-F5344CB8AC3E}">
        <p14:creationId xmlns:p14="http://schemas.microsoft.com/office/powerpoint/2010/main" val="116589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8210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06400" y="741363"/>
            <a:ext cx="5842000" cy="3652837"/>
          </a:xfrm>
          <a:ln/>
        </p:spPr>
      </p:sp>
      <p:sp>
        <p:nvSpPr>
          <p:cNvPr id="74755" name="Rectangle 3"/>
          <p:cNvSpPr>
            <a:spLocks noGrp="1" noChangeArrowheads="1"/>
          </p:cNvSpPr>
          <p:nvPr>
            <p:ph type="body" idx="1"/>
          </p:nvPr>
        </p:nvSpPr>
        <p:spPr>
          <a:noFill/>
        </p:spPr>
        <p:txBody>
          <a:bodyPr/>
          <a:lstStyle/>
          <a:p>
            <a:pPr marL="0" indent="0">
              <a:lnSpc>
                <a:spcPct val="80000"/>
              </a:lnSpc>
              <a:buClrTx/>
              <a:buFontTx/>
              <a:buNone/>
            </a:pPr>
            <a:r>
              <a:rPr lang="fr-FR" sz="2000" dirty="0" smtClean="0">
                <a:latin typeface="Calibri" pitchFamily="34" charset="0"/>
                <a:sym typeface="Wingdings" pitchFamily="2" charset="2"/>
              </a:rPr>
              <a:t>Démo </a:t>
            </a:r>
            <a:r>
              <a:rPr lang="fr-FR" sz="2000" dirty="0" err="1" smtClean="0">
                <a:latin typeface="Calibri" pitchFamily="34" charset="0"/>
                <a:sym typeface="Wingdings" pitchFamily="2" charset="2"/>
              </a:rPr>
              <a:t>hameconnage</a:t>
            </a:r>
            <a:endParaRPr lang="fr-FR" sz="2000" dirty="0" smtClean="0">
              <a:latin typeface="Calibri" pitchFamily="34" charset="0"/>
              <a:sym typeface="Wingdings" pitchFamily="2" charset="2"/>
            </a:endParaRPr>
          </a:p>
          <a:p>
            <a:pPr marL="0" indent="0">
              <a:lnSpc>
                <a:spcPct val="80000"/>
              </a:lnSpc>
              <a:buClrTx/>
              <a:buFontTx/>
              <a:buNone/>
            </a:pPr>
            <a:r>
              <a:rPr lang="fr-FR" sz="2000" dirty="0" smtClean="0">
                <a:latin typeface="Calibri" pitchFamily="34" charset="0"/>
                <a:sym typeface="Wingdings" pitchFamily="2" charset="2"/>
              </a:rPr>
              <a:t>Un mail envoyé ne se rattrape pas !</a:t>
            </a:r>
            <a:r>
              <a:rPr lang="fr-FR" sz="2000" baseline="0" dirty="0" smtClean="0">
                <a:latin typeface="Calibri" pitchFamily="34" charset="0"/>
                <a:sym typeface="Wingdings" pitchFamily="2" charset="2"/>
              </a:rPr>
              <a:t> </a:t>
            </a:r>
            <a:r>
              <a:rPr lang="fr-FR" sz="1800" dirty="0" smtClean="0">
                <a:solidFill>
                  <a:srgbClr val="000000"/>
                </a:solidFill>
                <a:latin typeface="Calibri" pitchFamily="34" charset="0"/>
                <a:sym typeface="Wingdings" pitchFamily="2" charset="2"/>
              </a:rPr>
              <a:t>« Parler trop vite »  </a:t>
            </a:r>
            <a:r>
              <a:rPr lang="fr-FR" sz="1800" dirty="0" smtClean="0">
                <a:solidFill>
                  <a:srgbClr val="000000"/>
                </a:solidFill>
                <a:latin typeface="Calibri" pitchFamily="34" charset="0"/>
              </a:rPr>
              <a:t>politesse, orthographe</a:t>
            </a:r>
            <a:r>
              <a:rPr lang="fr-FR" sz="1800" baseline="0" dirty="0" smtClean="0">
                <a:solidFill>
                  <a:srgbClr val="000000"/>
                </a:solidFill>
                <a:latin typeface="Calibri" pitchFamily="34" charset="0"/>
              </a:rPr>
              <a:t> </a:t>
            </a:r>
            <a:r>
              <a:rPr lang="fr-FR" sz="1800" dirty="0" smtClean="0">
                <a:solidFill>
                  <a:srgbClr val="000000"/>
                </a:solidFill>
                <a:latin typeface="Calibri" pitchFamily="34" charset="0"/>
                <a:sym typeface="Wingdings" pitchFamily="2" charset="2"/>
              </a:rPr>
              <a:t>Un mail peut circuler et se multiplier très vite. S’il est tard, si vous êtes énervé, si</a:t>
            </a:r>
            <a:r>
              <a:rPr lang="fr-FR" sz="1800" baseline="0" dirty="0" smtClean="0">
                <a:solidFill>
                  <a:srgbClr val="000000"/>
                </a:solidFill>
                <a:latin typeface="Calibri" pitchFamily="34" charset="0"/>
                <a:sym typeface="Wingdings" pitchFamily="2" charset="2"/>
              </a:rPr>
              <a:t> le </a:t>
            </a:r>
            <a:r>
              <a:rPr lang="fr-FR" sz="1800" baseline="0" dirty="0" err="1" smtClean="0">
                <a:solidFill>
                  <a:srgbClr val="000000"/>
                </a:solidFill>
                <a:latin typeface="Calibri" pitchFamily="34" charset="0"/>
                <a:sym typeface="Wingdings" pitchFamily="2" charset="2"/>
              </a:rPr>
              <a:t>pb</a:t>
            </a:r>
            <a:r>
              <a:rPr lang="fr-FR" sz="1800" baseline="0" dirty="0" smtClean="0">
                <a:solidFill>
                  <a:srgbClr val="000000"/>
                </a:solidFill>
                <a:latin typeface="Calibri" pitchFamily="34" charset="0"/>
                <a:sym typeface="Wingdings" pitchFamily="2" charset="2"/>
              </a:rPr>
              <a:t> est compliqué</a:t>
            </a:r>
            <a:r>
              <a:rPr lang="fr-FR" sz="1800" dirty="0" smtClean="0">
                <a:solidFill>
                  <a:srgbClr val="000000"/>
                </a:solidFill>
                <a:latin typeface="Calibri" pitchFamily="34" charset="0"/>
                <a:sym typeface="Wingdings" pitchFamily="2" charset="2"/>
              </a:rPr>
              <a:t>, n’envoyez pas de mél,</a:t>
            </a:r>
            <a:r>
              <a:rPr lang="fr-FR" sz="1800" baseline="0" dirty="0" smtClean="0">
                <a:solidFill>
                  <a:srgbClr val="000000"/>
                </a:solidFill>
                <a:latin typeface="Calibri" pitchFamily="34" charset="0"/>
                <a:sym typeface="Wingdings" pitchFamily="2" charset="2"/>
              </a:rPr>
              <a:t> téléphonez</a:t>
            </a:r>
            <a:endParaRPr lang="fr-FR" sz="1800" dirty="0" smtClean="0">
              <a:solidFill>
                <a:srgbClr val="000000"/>
              </a:solidFill>
              <a:latin typeface="Calibri" pitchFamily="34" charset="0"/>
              <a:sym typeface="Wingdings" pitchFamily="2" charset="2"/>
            </a:endParaRPr>
          </a:p>
          <a:p>
            <a:pPr marL="0" indent="0">
              <a:lnSpc>
                <a:spcPct val="80000"/>
              </a:lnSpc>
              <a:buClrTx/>
              <a:buFontTx/>
              <a:buNone/>
            </a:pPr>
            <a:r>
              <a:rPr lang="fr-FR" sz="2000" dirty="0" smtClean="0">
                <a:latin typeface="Calibri" pitchFamily="34" charset="0"/>
                <a:sym typeface="Wingdings" pitchFamily="2" charset="2"/>
              </a:rPr>
              <a:t>Abuser du spam, des copies</a:t>
            </a:r>
            <a:r>
              <a:rPr lang="fr-FR" sz="2000" baseline="0" dirty="0" smtClean="0">
                <a:latin typeface="Calibri" pitchFamily="34" charset="0"/>
                <a:sym typeface="Wingdings" pitchFamily="2" charset="2"/>
              </a:rPr>
              <a:t> </a:t>
            </a:r>
            <a:r>
              <a:rPr lang="fr-FR" sz="1800" dirty="0" smtClean="0">
                <a:solidFill>
                  <a:srgbClr val="000000"/>
                </a:solidFill>
                <a:latin typeface="Calibri" pitchFamily="34" charset="0"/>
                <a:sym typeface="Wingdings" pitchFamily="2" charset="2"/>
              </a:rPr>
              <a:t>« Arroser » des personnes inutilement</a:t>
            </a:r>
          </a:p>
          <a:p>
            <a:pPr marL="838200" lvl="1" indent="-381000">
              <a:lnSpc>
                <a:spcPct val="80000"/>
              </a:lnSpc>
              <a:buClrTx/>
            </a:pPr>
            <a:endParaRPr lang="fr-FR" sz="1800" dirty="0" smtClean="0">
              <a:solidFill>
                <a:srgbClr val="000000"/>
              </a:solidFill>
              <a:latin typeface="Calibri" pitchFamily="34" charset="0"/>
              <a:sym typeface="Wingdings" pitchFamily="2" charset="2"/>
            </a:endParaRPr>
          </a:p>
        </p:txBody>
      </p:sp>
    </p:spTree>
    <p:extLst>
      <p:ext uri="{BB962C8B-B14F-4D97-AF65-F5344CB8AC3E}">
        <p14:creationId xmlns:p14="http://schemas.microsoft.com/office/powerpoint/2010/main" val="45857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741363"/>
            <a:ext cx="5842000" cy="3652837"/>
          </a:xfrm>
        </p:spPr>
      </p:sp>
      <p:sp>
        <p:nvSpPr>
          <p:cNvPr id="3" name="Espace réservé des commentaires 2"/>
          <p:cNvSpPr>
            <a:spLocks noGrp="1"/>
          </p:cNvSpPr>
          <p:nvPr>
            <p:ph type="body" idx="1"/>
          </p:nvPr>
        </p:nvSpPr>
        <p:spPr/>
        <p:txBody>
          <a:bodyPr/>
          <a:lstStyle/>
          <a:p>
            <a:r>
              <a:rPr lang="fr-FR" dirty="0" smtClean="0"/>
              <a:t>Gmail : le plus utilisé,</a:t>
            </a:r>
            <a:r>
              <a:rPr lang="fr-FR" baseline="0" dirty="0" smtClean="0"/>
              <a:t> les autres services </a:t>
            </a:r>
            <a:r>
              <a:rPr lang="fr-FR" baseline="0" smtClean="0"/>
              <a:t>sont similaires</a:t>
            </a:r>
            <a:endParaRPr lang="fr-FR" sz="1200" b="0" i="0" kern="1200" baseline="0" smtClean="0">
              <a:solidFill>
                <a:schemeClr val="tx1"/>
              </a:solidFill>
              <a:effectLst/>
              <a:latin typeface="Arial" pitchFamily="34" charset="0"/>
              <a:ea typeface="+mn-ea"/>
              <a:cs typeface="+mn-cs"/>
            </a:endParaRPr>
          </a:p>
          <a:p>
            <a:r>
              <a:rPr lang="fr-FR" sz="1200" b="0" i="0" kern="1200" smtClean="0">
                <a:solidFill>
                  <a:schemeClr val="tx1"/>
                </a:solidFill>
                <a:effectLst/>
                <a:latin typeface="Arial" pitchFamily="34" charset="0"/>
                <a:ea typeface="+mn-ea"/>
                <a:cs typeface="+mn-cs"/>
              </a:rPr>
              <a:t>préciser </a:t>
            </a:r>
            <a:r>
              <a:rPr lang="fr-FR" sz="1200" b="0" i="0" kern="1200" dirty="0" smtClean="0">
                <a:solidFill>
                  <a:schemeClr val="tx1"/>
                </a:solidFill>
                <a:effectLst/>
                <a:latin typeface="Arial" pitchFamily="34" charset="0"/>
                <a:ea typeface="+mn-ea"/>
                <a:cs typeface="+mn-cs"/>
              </a:rPr>
              <a:t>des bonnes pratiques sur la  signature,  l'activation du mode absence et les "</a:t>
            </a:r>
            <a:r>
              <a:rPr lang="fr-FR" sz="1200" b="0" i="0" kern="1200" dirty="0" err="1" smtClean="0">
                <a:solidFill>
                  <a:schemeClr val="tx1"/>
                </a:solidFill>
                <a:effectLst/>
                <a:latin typeface="Arial" pitchFamily="34" charset="0"/>
                <a:ea typeface="+mn-ea"/>
                <a:cs typeface="+mn-cs"/>
              </a:rPr>
              <a:t>canned</a:t>
            </a:r>
            <a:r>
              <a:rPr lang="fr-FR" sz="1200" b="0" i="0" kern="1200" dirty="0" smtClean="0">
                <a:solidFill>
                  <a:schemeClr val="tx1"/>
                </a:solidFill>
                <a:effectLst/>
                <a:latin typeface="Arial" pitchFamily="34" charset="0"/>
                <a:ea typeface="+mn-ea"/>
                <a:cs typeface="+mn-cs"/>
              </a:rPr>
              <a:t> </a:t>
            </a:r>
            <a:r>
              <a:rPr lang="fr-FR" sz="1200" b="0" i="0" kern="1200" dirty="0" err="1" smtClean="0">
                <a:solidFill>
                  <a:schemeClr val="tx1"/>
                </a:solidFill>
                <a:effectLst/>
                <a:latin typeface="Arial" pitchFamily="34" charset="0"/>
                <a:ea typeface="+mn-ea"/>
                <a:cs typeface="+mn-cs"/>
              </a:rPr>
              <a:t>response</a:t>
            </a:r>
            <a:r>
              <a:rPr lang="fr-FR" sz="1200" b="0" i="0" kern="1200" dirty="0" smtClean="0">
                <a:solidFill>
                  <a:schemeClr val="tx1"/>
                </a:solidFill>
                <a:effectLst/>
                <a:latin typeface="Arial" pitchFamily="34" charset="0"/>
                <a:ea typeface="+mn-ea"/>
                <a:cs typeface="+mn-cs"/>
              </a:rPr>
              <a:t>" très pratique à utiliser﻿</a:t>
            </a:r>
            <a:endParaRPr lang="fr-FR" dirty="0"/>
          </a:p>
        </p:txBody>
      </p:sp>
    </p:spTree>
    <p:extLst>
      <p:ext uri="{BB962C8B-B14F-4D97-AF65-F5344CB8AC3E}">
        <p14:creationId xmlns:p14="http://schemas.microsoft.com/office/powerpoint/2010/main" val="254900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4" name="Rectangle 3"/>
          <p:cNvSpPr/>
          <p:nvPr userDrawn="1"/>
        </p:nvSpPr>
        <p:spPr bwMode="auto">
          <a:xfrm>
            <a:off x="0" y="0"/>
            <a:ext cx="2548800" cy="5715000"/>
          </a:xfrm>
          <a:prstGeom prst="rect">
            <a:avLst/>
          </a:prstGeom>
          <a:gradFill flip="none" rotWithShape="1">
            <a:gsLst>
              <a:gs pos="0">
                <a:schemeClr val="accent1">
                  <a:lumMod val="5000"/>
                  <a:lumOff val="95000"/>
                </a:schemeClr>
              </a:gs>
              <a:gs pos="23000">
                <a:srgbClr val="00B050"/>
              </a:gs>
              <a:gs pos="100000">
                <a:srgbClr val="92D050"/>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4" name="ZoneTexte 13"/>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0"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1"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nnière chapitre 5">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rgbClr val="FFFF00">
                  <a:tint val="66000"/>
                  <a:satMod val="160000"/>
                </a:srgbClr>
              </a:gs>
              <a:gs pos="50000">
                <a:srgbClr val="FFFF00">
                  <a:tint val="44500"/>
                  <a:satMod val="160000"/>
                </a:srgbClr>
              </a:gs>
              <a:gs pos="100000">
                <a:srgbClr val="FFFF29"/>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3" name="ZoneTexte 12"/>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5</a:t>
            </a:r>
            <a:endParaRPr lang="fr-FR" sz="1200" b="1" dirty="0">
              <a:solidFill>
                <a:srgbClr val="000000"/>
              </a:solidFill>
              <a:latin typeface="Calibri" pitchFamily="34" charset="0"/>
            </a:endParaRPr>
          </a:p>
        </p:txBody>
      </p:sp>
      <p:sp>
        <p:nvSpPr>
          <p:cNvPr id="14"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5"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nnière chapitre 5">
    <p:spTree>
      <p:nvGrpSpPr>
        <p:cNvPr id="1" name=""/>
        <p:cNvGrpSpPr/>
        <p:nvPr/>
      </p:nvGrpSpPr>
      <p:grpSpPr>
        <a:xfrm>
          <a:off x="0" y="0"/>
          <a:ext cx="0" cy="0"/>
          <a:chOff x="0" y="0"/>
          <a:chExt cx="0" cy="0"/>
        </a:xfrm>
      </p:grpSpPr>
      <p:sp>
        <p:nvSpPr>
          <p:cNvPr id="12" name="Rectangle 11"/>
          <p:cNvSpPr/>
          <p:nvPr userDrawn="1"/>
        </p:nvSpPr>
        <p:spPr bwMode="auto">
          <a:xfrm>
            <a:off x="3" y="0"/>
            <a:ext cx="2548800" cy="5715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100000" t="100000"/>
            </a:path>
            <a:tileRect r="-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6" name="Rectangle 15"/>
          <p:cNvSpPr/>
          <p:nvPr userDrawn="1"/>
        </p:nvSpPr>
        <p:spPr>
          <a:xfrm>
            <a:off x="542924" y="3114479"/>
            <a:ext cx="1524001" cy="803297"/>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err="1" smtClean="0">
                <a:ln>
                  <a:noFill/>
                </a:ln>
                <a:solidFill>
                  <a:srgbClr val="000000"/>
                </a:solidFill>
                <a:effectLst/>
                <a:uLnTx/>
                <a:uFillTx/>
                <a:latin typeface="Times New Roman (Corps)"/>
                <a:ea typeface="+mn-ea"/>
                <a:cs typeface="+mn-cs"/>
              </a:rPr>
              <a:t>Hangouts</a:t>
            </a:r>
            <a:endPar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endParaRP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Autres solutions</a:t>
            </a:r>
          </a:p>
        </p:txBody>
      </p:sp>
      <p:sp>
        <p:nvSpPr>
          <p:cNvPr id="13" name="ZoneTexte 12"/>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5</a:t>
            </a:r>
            <a:endParaRPr lang="fr-FR" sz="1200" b="1" dirty="0">
              <a:solidFill>
                <a:srgbClr val="000000"/>
              </a:solidFill>
              <a:latin typeface="Calibri" pitchFamily="34" charset="0"/>
            </a:endParaRPr>
          </a:p>
        </p:txBody>
      </p:sp>
      <p:sp>
        <p:nvSpPr>
          <p:cNvPr id="14"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5"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6279706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13" name="Rectangle 12"/>
          <p:cNvSpPr/>
          <p:nvPr userDrawn="1"/>
        </p:nvSpPr>
        <p:spPr bwMode="auto">
          <a:xfrm>
            <a:off x="3" y="0"/>
            <a:ext cx="2548800" cy="5715000"/>
          </a:xfrm>
          <a:prstGeom prst="rect">
            <a:avLst/>
          </a:prstGeom>
          <a:gradFill flip="none" rotWithShape="1">
            <a:gsLst>
              <a:gs pos="0">
                <a:schemeClr val="accent1">
                  <a:lumMod val="60000"/>
                  <a:lumOff val="40000"/>
                  <a:tint val="66000"/>
                  <a:satMod val="160000"/>
                </a:schemeClr>
              </a:gs>
              <a:gs pos="50000">
                <a:srgbClr val="0086EA"/>
              </a:gs>
              <a:gs pos="100000">
                <a:schemeClr val="accent1">
                  <a:lumMod val="60000"/>
                  <a:lumOff val="40000"/>
                  <a:tint val="23500"/>
                  <a:satMod val="160000"/>
                </a:schemeClr>
              </a:gs>
            </a:gsLst>
            <a:lin ang="189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2" name="Rectangle 1"/>
          <p:cNvSpPr/>
          <p:nvPr userDrawn="1"/>
        </p:nvSpPr>
        <p:spPr>
          <a:xfrm>
            <a:off x="0" y="0"/>
            <a:ext cx="2483768" cy="1477347"/>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buClrTx/>
            </a:pPr>
            <a:endParaRPr lang="fr-FR" sz="1800" b="0">
              <a:solidFill>
                <a:prstClr val="white"/>
              </a:solidFill>
            </a:endParaRPr>
          </a:p>
        </p:txBody>
      </p:sp>
      <p:sp>
        <p:nvSpPr>
          <p:cNvPr id="14" name="ZoneTexte 13"/>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1"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8"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7091923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
        <p:nvSpPr>
          <p:cNvPr id="11" name="Titre 1"/>
          <p:cNvSpPr>
            <a:spLocks noGrp="1"/>
          </p:cNvSpPr>
          <p:nvPr userDrawn="1">
            <p:ph type="title"/>
          </p:nvPr>
        </p:nvSpPr>
        <p:spPr>
          <a:xfrm>
            <a:off x="281354" y="134938"/>
            <a:ext cx="8732020"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8"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9"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709192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9" name="Rectangle 18"/>
          <p:cNvSpPr/>
          <p:nvPr userDrawn="1"/>
        </p:nvSpPr>
        <p:spPr bwMode="auto">
          <a:xfrm>
            <a:off x="0" y="0"/>
            <a:ext cx="2548800" cy="5715000"/>
          </a:xfrm>
          <a:prstGeom prst="rect">
            <a:avLst/>
          </a:prstGeom>
          <a:gradFill flip="none" rotWithShape="1">
            <a:gsLst>
              <a:gs pos="0">
                <a:schemeClr val="accent1">
                  <a:lumMod val="5000"/>
                  <a:lumOff val="95000"/>
                </a:schemeClr>
              </a:gs>
              <a:gs pos="23000">
                <a:srgbClr val="00B050"/>
              </a:gs>
              <a:gs pos="100000">
                <a:srgbClr val="92D050"/>
              </a:gs>
            </a:gsLst>
            <a:lin ang="81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4" name="ZoneTexte 13"/>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5" name="ZoneTexte 14"/>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10"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1"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
        <p:nvSpPr>
          <p:cNvPr id="13" name="Rectangle 12"/>
          <p:cNvSpPr/>
          <p:nvPr userDrawn="1"/>
        </p:nvSpPr>
        <p:spPr>
          <a:xfrm>
            <a:off x="357508" y="3201332"/>
            <a:ext cx="1945732" cy="1231106"/>
          </a:xfrm>
          <a:prstGeom prst="rect">
            <a:avLst/>
          </a:prstGeom>
        </p:spPr>
        <p:txBody>
          <a:bodyPr wrap="square">
            <a:spAutoFit/>
          </a:bodyPr>
          <a:lstStyle/>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Introduction</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Objectifs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Plan du cours</a:t>
            </a:r>
          </a:p>
          <a:p>
            <a:pPr marL="284400" marR="0" lvl="0" indent="-284400" algn="l" defTabSz="914400" rtl="0" eaLnBrk="1" fontAlgn="auto" latinLnBrk="0" hangingPunct="1">
              <a:lnSpc>
                <a:spcPct val="100000"/>
              </a:lnSpc>
              <a:spcBef>
                <a:spcPts val="1200"/>
              </a:spcBef>
              <a:spcAft>
                <a:spcPts val="0"/>
              </a:spcAft>
              <a:buClrTx/>
              <a:buSzTx/>
              <a:buFont typeface="Wingdings" panose="05000000000000000000" pitchFamily="2" charset="2"/>
              <a:buChar char="q"/>
              <a:tabLst/>
              <a:defRPr/>
            </a:pPr>
            <a:endParaRPr kumimoji="0" lang="fr-FR" sz="110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746473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annière chapitre 1">
    <p:spTree>
      <p:nvGrpSpPr>
        <p:cNvPr id="1" name=""/>
        <p:cNvGrpSpPr/>
        <p:nvPr/>
      </p:nvGrpSpPr>
      <p:grpSpPr>
        <a:xfrm>
          <a:off x="0" y="0"/>
          <a:ext cx="0" cy="0"/>
          <a:chOff x="0" y="0"/>
          <a:chExt cx="0" cy="0"/>
        </a:xfrm>
      </p:grpSpPr>
      <p:sp>
        <p:nvSpPr>
          <p:cNvPr id="7" name="Rectangle 6"/>
          <p:cNvSpPr/>
          <p:nvPr userDrawn="1"/>
        </p:nvSpPr>
        <p:spPr bwMode="auto">
          <a:xfrm>
            <a:off x="0" y="0"/>
            <a:ext cx="2548800" cy="5715000"/>
          </a:xfrm>
          <a:prstGeom prst="rect">
            <a:avLst/>
          </a:prstGeom>
          <a:gradFill flip="none" rotWithShape="1">
            <a:gsLst>
              <a:gs pos="75000">
                <a:srgbClr val="7D2709"/>
              </a:gs>
              <a:gs pos="96000">
                <a:srgbClr val="F7BE79"/>
              </a:gs>
              <a:gs pos="16000">
                <a:srgbClr val="DC660E"/>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25" name="ZoneTexte 24"/>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30" name="ZoneTexte 29"/>
          <p:cNvSpPr txBox="1"/>
          <p:nvPr userDrawn="1"/>
        </p:nvSpPr>
        <p:spPr>
          <a:xfrm>
            <a:off x="873033" y="2882736"/>
            <a:ext cx="802739" cy="256686"/>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1</a:t>
            </a:r>
            <a:endParaRPr lang="fr-FR" sz="1200" b="1" dirty="0">
              <a:solidFill>
                <a:srgbClr val="000000"/>
              </a:solidFill>
              <a:latin typeface="Calibri" pitchFamily="34" charset="0"/>
            </a:endParaRPr>
          </a:p>
        </p:txBody>
      </p:sp>
      <p:sp>
        <p:nvSpPr>
          <p:cNvPr id="11"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2"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nnière chapitre 1">
    <p:spTree>
      <p:nvGrpSpPr>
        <p:cNvPr id="1" name=""/>
        <p:cNvGrpSpPr/>
        <p:nvPr/>
      </p:nvGrpSpPr>
      <p:grpSpPr>
        <a:xfrm>
          <a:off x="0" y="0"/>
          <a:ext cx="0" cy="0"/>
          <a:chOff x="0" y="0"/>
          <a:chExt cx="0" cy="0"/>
        </a:xfrm>
      </p:grpSpPr>
      <p:sp>
        <p:nvSpPr>
          <p:cNvPr id="11" name="Rectangle 10"/>
          <p:cNvSpPr/>
          <p:nvPr userDrawn="1"/>
        </p:nvSpPr>
        <p:spPr bwMode="auto">
          <a:xfrm>
            <a:off x="0" y="0"/>
            <a:ext cx="2548800" cy="5715000"/>
          </a:xfrm>
          <a:prstGeom prst="rect">
            <a:avLst/>
          </a:prstGeom>
          <a:gradFill flip="none" rotWithShape="1">
            <a:gsLst>
              <a:gs pos="75000">
                <a:srgbClr val="7D2709"/>
              </a:gs>
              <a:gs pos="96000">
                <a:srgbClr val="F7BE79"/>
              </a:gs>
              <a:gs pos="16000">
                <a:srgbClr val="DC660E"/>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6" name="Rectangle 5"/>
          <p:cNvSpPr/>
          <p:nvPr userDrawn="1"/>
        </p:nvSpPr>
        <p:spPr>
          <a:xfrm>
            <a:off x="556622" y="3126069"/>
            <a:ext cx="1434103"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L’essentiel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Risques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Gmail </a:t>
            </a:r>
          </a:p>
        </p:txBody>
      </p:sp>
      <p:sp>
        <p:nvSpPr>
          <p:cNvPr id="25" name="ZoneTexte 24"/>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26" name="ZoneTexte 25"/>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9" name="Imag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30" name="ZoneTexte 29"/>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1</a:t>
            </a:r>
            <a:endParaRPr lang="fr-FR" sz="1200" b="1" dirty="0">
              <a:solidFill>
                <a:srgbClr val="000000"/>
              </a:solidFill>
              <a:latin typeface="Calibri" pitchFamily="34" charset="0"/>
            </a:endParaRPr>
          </a:p>
        </p:txBody>
      </p:sp>
      <p:sp>
        <p:nvSpPr>
          <p:cNvPr id="14"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2574391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nnière chapitre 2">
    <p:spTree>
      <p:nvGrpSpPr>
        <p:cNvPr id="1" name=""/>
        <p:cNvGrpSpPr/>
        <p:nvPr/>
      </p:nvGrpSpPr>
      <p:grpSpPr>
        <a:xfrm>
          <a:off x="0" y="0"/>
          <a:ext cx="0" cy="0"/>
          <a:chOff x="0" y="0"/>
          <a:chExt cx="0" cy="0"/>
        </a:xfrm>
      </p:grpSpPr>
      <p:sp>
        <p:nvSpPr>
          <p:cNvPr id="19" name="Rectangle 18"/>
          <p:cNvSpPr/>
          <p:nvPr userDrawn="1"/>
        </p:nvSpPr>
        <p:spPr bwMode="auto">
          <a:xfrm>
            <a:off x="3" y="0"/>
            <a:ext cx="2548800" cy="5715000"/>
          </a:xfrm>
          <a:prstGeom prst="rect">
            <a:avLst/>
          </a:prstGeom>
          <a:gradFill flip="none" rotWithShape="1">
            <a:gsLst>
              <a:gs pos="0">
                <a:srgbClr val="FFFF00">
                  <a:tint val="66000"/>
                  <a:satMod val="160000"/>
                </a:srgbClr>
              </a:gs>
              <a:gs pos="50000">
                <a:srgbClr val="FFFF00">
                  <a:tint val="44500"/>
                  <a:satMod val="160000"/>
                </a:srgbClr>
              </a:gs>
              <a:gs pos="100000">
                <a:srgbClr val="FFFF29"/>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71320" tIns="35662" rIns="71320" bIns="35662" numCol="1" rtlCol="0" anchor="t" anchorCtr="0" compatLnSpc="1">
            <a:prstTxWarp prst="textNoShape">
              <a:avLst/>
            </a:prstTxWarp>
          </a:bodyPr>
          <a:lstStyle/>
          <a:p>
            <a:pPr marL="0" marR="0" lvl="0" indent="0" defTabSz="350396" eaLnBrk="0" fontAlgn="auto" latinLnBrk="0" hangingPunct="0">
              <a:lnSpc>
                <a:spcPct val="86000"/>
              </a:lnSpc>
              <a:spcBef>
                <a:spcPts val="0"/>
              </a:spcBef>
              <a:spcAft>
                <a:spcPts val="0"/>
              </a:spcAft>
              <a:buClr>
                <a:srgbClr val="000099"/>
              </a:buClr>
              <a:buSzPct val="100000"/>
              <a:buFont typeface="Times New Roman" pitchFamily="18" charset="0"/>
              <a:buNone/>
              <a:tabLst/>
              <a:defRPr/>
            </a:pPr>
            <a:endParaRPr kumimoji="0" lang="fr-FR" sz="1800" b="0" i="0" u="none" strike="noStrike" kern="0" cap="none" spc="0" normalizeH="0" baseline="0" noProof="0" dirty="0" smtClean="0">
              <a:ln>
                <a:noFill/>
              </a:ln>
              <a:solidFill>
                <a:srgbClr val="FFFFFF">
                  <a:lumMod val="95000"/>
                </a:srgbClr>
              </a:solidFill>
              <a:effectLst/>
              <a:uLnTx/>
              <a:uFillTx/>
              <a:cs typeface="Lucida Sans Unicode" pitchFamily="34" charset="0"/>
            </a:endParaRPr>
          </a:p>
        </p:txBody>
      </p:sp>
      <p:sp>
        <p:nvSpPr>
          <p:cNvPr id="12" name="Rectangle 11"/>
          <p:cNvSpPr/>
          <p:nvPr userDrawn="1"/>
        </p:nvSpPr>
        <p:spPr>
          <a:xfrm>
            <a:off x="179250" y="3104943"/>
            <a:ext cx="2249626" cy="117570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Mots de passe</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Stratégies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Virus, </a:t>
            </a:r>
            <a:r>
              <a:rPr kumimoji="0" lang="fr-FR" sz="1100" b="0" i="0" u="none" strike="noStrike" kern="1200" cap="none" spc="0" normalizeH="0" baseline="0" noProof="0" dirty="0" err="1" smtClean="0">
                <a:ln>
                  <a:noFill/>
                </a:ln>
                <a:solidFill>
                  <a:srgbClr val="000000"/>
                </a:solidFill>
                <a:effectLst/>
                <a:uLnTx/>
                <a:uFillTx/>
                <a:latin typeface="Times New Roman (Corps)"/>
                <a:ea typeface="+mn-ea"/>
                <a:cs typeface="+mn-cs"/>
              </a:rPr>
              <a:t>adware</a:t>
            </a:r>
            <a:endPar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endParaRPr>
          </a:p>
        </p:txBody>
      </p:sp>
      <p:sp>
        <p:nvSpPr>
          <p:cNvPr id="17" name="ZoneTexte 16"/>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2</a:t>
            </a:r>
            <a:endParaRPr lang="fr-FR" sz="1200" b="1" dirty="0">
              <a:solidFill>
                <a:srgbClr val="000000"/>
              </a:solidFill>
              <a:latin typeface="Calibri" pitchFamily="34" charset="0"/>
            </a:endParaRPr>
          </a:p>
        </p:txBody>
      </p:sp>
      <p:sp>
        <p:nvSpPr>
          <p:cNvPr id="13"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4"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40369888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annière chapitre 3">
    <p:spTree>
      <p:nvGrpSpPr>
        <p:cNvPr id="1" name=""/>
        <p:cNvGrpSpPr/>
        <p:nvPr/>
      </p:nvGrpSpPr>
      <p:grpSpPr>
        <a:xfrm>
          <a:off x="0" y="0"/>
          <a:ext cx="0" cy="0"/>
          <a:chOff x="0" y="0"/>
          <a:chExt cx="0" cy="0"/>
        </a:xfrm>
      </p:grpSpPr>
      <p:sp>
        <p:nvSpPr>
          <p:cNvPr id="14" name="Rectangle 13"/>
          <p:cNvSpPr/>
          <p:nvPr userDrawn="1"/>
        </p:nvSpPr>
        <p:spPr bwMode="auto">
          <a:xfrm>
            <a:off x="-803" y="1554"/>
            <a:ext cx="2548800" cy="5715000"/>
          </a:xfrm>
          <a:prstGeom prst="rect">
            <a:avLst/>
          </a:prstGeom>
          <a:gradFill flip="none" rotWithShape="1">
            <a:gsLst>
              <a:gs pos="54000">
                <a:srgbClr val="00FF00"/>
              </a:gs>
              <a:gs pos="24000">
                <a:srgbClr val="66FF99"/>
              </a:gs>
              <a:gs pos="94000">
                <a:srgbClr val="66FF99">
                  <a:lumMod val="74000"/>
                  <a:lumOff val="26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7" name="ZoneTexte 16"/>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3</a:t>
            </a:r>
            <a:endParaRPr lang="fr-FR" sz="1200" b="1" dirty="0">
              <a:solidFill>
                <a:srgbClr val="000000"/>
              </a:solidFill>
              <a:latin typeface="Calibri" pitchFamily="34" charset="0"/>
            </a:endParaRPr>
          </a:p>
        </p:txBody>
      </p:sp>
      <p:sp>
        <p:nvSpPr>
          <p:cNvPr id="11"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2"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3"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nnière chapitre 3">
    <p:spTree>
      <p:nvGrpSpPr>
        <p:cNvPr id="1" name=""/>
        <p:cNvGrpSpPr/>
        <p:nvPr/>
      </p:nvGrpSpPr>
      <p:grpSpPr>
        <a:xfrm>
          <a:off x="0" y="0"/>
          <a:ext cx="0" cy="0"/>
          <a:chOff x="0" y="0"/>
          <a:chExt cx="0" cy="0"/>
        </a:xfrm>
      </p:grpSpPr>
      <p:sp>
        <p:nvSpPr>
          <p:cNvPr id="19" name="Rectangle 18"/>
          <p:cNvSpPr/>
          <p:nvPr userDrawn="1"/>
        </p:nvSpPr>
        <p:spPr bwMode="auto">
          <a:xfrm>
            <a:off x="-803" y="1554"/>
            <a:ext cx="2548800" cy="5715000"/>
          </a:xfrm>
          <a:prstGeom prst="rect">
            <a:avLst/>
          </a:prstGeom>
          <a:gradFill flip="none" rotWithShape="1">
            <a:gsLst>
              <a:gs pos="54000">
                <a:srgbClr val="00FF00"/>
              </a:gs>
              <a:gs pos="24000">
                <a:srgbClr val="66FF99"/>
              </a:gs>
              <a:gs pos="94000">
                <a:srgbClr val="66FF99">
                  <a:lumMod val="74000"/>
                  <a:lumOff val="26000"/>
                </a:srgbClr>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2" name="Rectangle 11"/>
          <p:cNvSpPr/>
          <p:nvPr userDrawn="1"/>
        </p:nvSpPr>
        <p:spPr>
          <a:xfrm>
            <a:off x="495300" y="3120956"/>
            <a:ext cx="2548800" cy="1495602"/>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Documents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Feuilles de calcul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Présentations</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Times New Roman (Corps)"/>
                <a:ea typeface="+mn-ea"/>
                <a:cs typeface="+mn-cs"/>
              </a:rPr>
              <a:t>Dossiers et partage</a:t>
            </a:r>
          </a:p>
        </p:txBody>
      </p:sp>
      <p:sp>
        <p:nvSpPr>
          <p:cNvPr id="17" name="ZoneTexte 16"/>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3</a:t>
            </a:r>
            <a:endParaRPr lang="fr-FR" sz="1200" b="1" dirty="0">
              <a:solidFill>
                <a:srgbClr val="000000"/>
              </a:solidFill>
              <a:latin typeface="Calibri" pitchFamily="34" charset="0"/>
            </a:endParaRPr>
          </a:p>
        </p:txBody>
      </p:sp>
      <p:sp>
        <p:nvSpPr>
          <p:cNvPr id="13"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4"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0"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1703251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annière chapitre 5">
    <p:spTree>
      <p:nvGrpSpPr>
        <p:cNvPr id="1" name=""/>
        <p:cNvGrpSpPr/>
        <p:nvPr/>
      </p:nvGrpSpPr>
      <p:grpSpPr>
        <a:xfrm>
          <a:off x="0" y="0"/>
          <a:ext cx="0" cy="0"/>
          <a:chOff x="0" y="0"/>
          <a:chExt cx="0" cy="0"/>
        </a:xfrm>
      </p:grpSpPr>
      <p:sp>
        <p:nvSpPr>
          <p:cNvPr id="12" name="Rectangle 11"/>
          <p:cNvSpPr/>
          <p:nvPr userDrawn="1"/>
        </p:nvSpPr>
        <p:spPr bwMode="auto">
          <a:xfrm>
            <a:off x="0" y="0"/>
            <a:ext cx="2548800" cy="5715000"/>
          </a:xfrm>
          <a:prstGeom prst="rect">
            <a:avLst/>
          </a:prstGeom>
          <a:gradFill flip="none" rotWithShape="1">
            <a:gsLst>
              <a:gs pos="0">
                <a:srgbClr val="1D2D5E"/>
              </a:gs>
              <a:gs pos="50000">
                <a:srgbClr val="3C538D"/>
              </a:gs>
              <a:gs pos="100000">
                <a:srgbClr val="88A0CB"/>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3" name="ZoneTexte 12"/>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4</a:t>
            </a:r>
            <a:endParaRPr lang="fr-FR" sz="1200" b="1" dirty="0">
              <a:solidFill>
                <a:srgbClr val="000000"/>
              </a:solidFill>
              <a:latin typeface="Calibri" pitchFamily="34" charset="0"/>
            </a:endParaRPr>
          </a:p>
        </p:txBody>
      </p:sp>
      <p:sp>
        <p:nvSpPr>
          <p:cNvPr id="14"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5"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6"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nnière chapitre 5">
    <p:spTree>
      <p:nvGrpSpPr>
        <p:cNvPr id="1" name=""/>
        <p:cNvGrpSpPr/>
        <p:nvPr/>
      </p:nvGrpSpPr>
      <p:grpSpPr>
        <a:xfrm>
          <a:off x="0" y="0"/>
          <a:ext cx="0" cy="0"/>
          <a:chOff x="0" y="0"/>
          <a:chExt cx="0" cy="0"/>
        </a:xfrm>
      </p:grpSpPr>
      <p:sp>
        <p:nvSpPr>
          <p:cNvPr id="6" name="Rectangle 5"/>
          <p:cNvSpPr/>
          <p:nvPr userDrawn="1"/>
        </p:nvSpPr>
        <p:spPr bwMode="auto">
          <a:xfrm>
            <a:off x="0" y="0"/>
            <a:ext cx="2548800" cy="5715000"/>
          </a:xfrm>
          <a:prstGeom prst="rect">
            <a:avLst/>
          </a:prstGeom>
          <a:gradFill flip="none" rotWithShape="1">
            <a:gsLst>
              <a:gs pos="0">
                <a:srgbClr val="1D2D5E"/>
              </a:gs>
              <a:gs pos="50000">
                <a:srgbClr val="3C538D"/>
              </a:gs>
              <a:gs pos="100000">
                <a:srgbClr val="88A0CB"/>
              </a:gs>
            </a:gsLst>
            <a:lin ang="270000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86000"/>
              </a:lnSpc>
              <a:spcBef>
                <a:spcPct val="0"/>
              </a:spcBef>
              <a:spcAft>
                <a:spcPct val="0"/>
              </a:spcAft>
              <a:buClr>
                <a:srgbClr val="000099"/>
              </a:buClr>
              <a:buSzPct val="100000"/>
              <a:buFont typeface="Times New Roman" pitchFamily="18" charset="0"/>
              <a:buNone/>
              <a:tabLst/>
            </a:pPr>
            <a:endParaRPr kumimoji="0" lang="fr-FR" sz="2400" b="0" i="0" u="none" strike="noStrike" cap="none" normalizeH="0" baseline="0" dirty="0" smtClean="0">
              <a:ln>
                <a:noFill/>
              </a:ln>
              <a:solidFill>
                <a:schemeClr val="bg1">
                  <a:lumMod val="95000"/>
                </a:schemeClr>
              </a:solidFill>
              <a:effectLst/>
              <a:latin typeface="Times New Roman" pitchFamily="18" charset="0"/>
              <a:cs typeface="Lucida Sans Unicode" pitchFamily="34" charset="0"/>
            </a:endParaRPr>
          </a:p>
        </p:txBody>
      </p:sp>
      <p:sp>
        <p:nvSpPr>
          <p:cNvPr id="16" name="Rectangle 15"/>
          <p:cNvSpPr/>
          <p:nvPr userDrawn="1"/>
        </p:nvSpPr>
        <p:spPr>
          <a:xfrm>
            <a:off x="457199" y="3120956"/>
            <a:ext cx="1736453" cy="1920526"/>
          </a:xfrm>
          <a:prstGeom prst="rect">
            <a:avLst/>
          </a:prstGeom>
        </p:spPr>
        <p:txBody>
          <a:bodyPr wrap="square">
            <a:spAutoFit/>
          </a:bodyPr>
          <a:lstStyle/>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Réseaux sociaux</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err="1" smtClean="0">
                <a:ln>
                  <a:noFill/>
                </a:ln>
                <a:solidFill>
                  <a:srgbClr val="000000"/>
                </a:solidFill>
                <a:effectLst/>
                <a:uLnTx/>
                <a:uFillTx/>
                <a:latin typeface="+mn-lt"/>
                <a:ea typeface="+mn-ea"/>
                <a:cs typeface="+mn-cs"/>
              </a:rPr>
              <a:t>Dropbox</a:t>
            </a:r>
            <a:endParaRPr kumimoji="0" lang="fr-FR" sz="1100" b="0" i="0" u="none" strike="noStrike" kern="1200" cap="none" spc="0" normalizeH="0" baseline="0" noProof="0" dirty="0" smtClean="0">
              <a:ln>
                <a:noFill/>
              </a:ln>
              <a:solidFill>
                <a:srgbClr val="000000"/>
              </a:solidFill>
              <a:effectLst/>
              <a:uLnTx/>
              <a:uFillTx/>
              <a:latin typeface="+mn-lt"/>
              <a:ea typeface="+mn-ea"/>
              <a:cs typeface="+mn-cs"/>
            </a:endParaRP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err="1" smtClean="0">
                <a:ln>
                  <a:noFill/>
                </a:ln>
                <a:solidFill>
                  <a:srgbClr val="000000"/>
                </a:solidFill>
                <a:effectLst/>
                <a:uLnTx/>
                <a:uFillTx/>
                <a:latin typeface="+mn-lt"/>
                <a:ea typeface="+mn-ea"/>
                <a:cs typeface="+mn-cs"/>
              </a:rPr>
              <a:t>Doodle</a:t>
            </a:r>
            <a:endParaRPr kumimoji="0" lang="fr-FR" sz="1100" b="0" i="0" u="none" strike="noStrike" kern="1200" cap="none" spc="0" normalizeH="0" baseline="0" noProof="0" dirty="0" smtClean="0">
              <a:ln>
                <a:noFill/>
              </a:ln>
              <a:solidFill>
                <a:srgbClr val="000000"/>
              </a:solidFill>
              <a:effectLst/>
              <a:uLnTx/>
              <a:uFillTx/>
              <a:latin typeface="+mn-lt"/>
              <a:ea typeface="+mn-ea"/>
              <a:cs typeface="+mn-cs"/>
            </a:endParaRP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Goo.gl</a:t>
            </a:r>
          </a:p>
          <a:p>
            <a:pPr marL="285750" marR="0" lvl="0" indent="-285750" algn="just" defTabSz="914400" rtl="0" eaLnBrk="1" fontAlgn="auto" latinLnBrk="0" hangingPunct="1">
              <a:lnSpc>
                <a:spcPct val="200000"/>
              </a:lnSpc>
              <a:spcBef>
                <a:spcPct val="20000"/>
              </a:spcBef>
              <a:spcAft>
                <a:spcPts val="0"/>
              </a:spcAft>
              <a:buClrTx/>
              <a:buSzTx/>
              <a:buFont typeface="Wingdings" panose="05000000000000000000" pitchFamily="2" charset="2"/>
              <a:buChar char="q"/>
              <a:tabLst/>
              <a:defRPr/>
            </a:pPr>
            <a:r>
              <a:rPr kumimoji="0" lang="fr-FR" sz="1100" b="0" i="0" u="none" strike="noStrike" kern="1200" cap="none" spc="0" normalizeH="0" baseline="0" noProof="0" dirty="0" smtClean="0">
                <a:ln>
                  <a:noFill/>
                </a:ln>
                <a:solidFill>
                  <a:srgbClr val="000000"/>
                </a:solidFill>
                <a:effectLst/>
                <a:uLnTx/>
                <a:uFillTx/>
                <a:latin typeface="+mn-lt"/>
                <a:ea typeface="+mn-ea"/>
                <a:cs typeface="+mn-cs"/>
              </a:rPr>
              <a:t>Google Agenda</a:t>
            </a:r>
          </a:p>
        </p:txBody>
      </p:sp>
      <p:sp>
        <p:nvSpPr>
          <p:cNvPr id="13" name="ZoneTexte 12"/>
          <p:cNvSpPr txBox="1"/>
          <p:nvPr userDrawn="1"/>
        </p:nvSpPr>
        <p:spPr>
          <a:xfrm>
            <a:off x="363568" y="2199796"/>
            <a:ext cx="1824025" cy="480131"/>
          </a:xfrm>
          <a:prstGeom prst="rect">
            <a:avLst/>
          </a:prstGeom>
          <a:noFill/>
          <a:effectLst/>
        </p:spPr>
        <p:txBody>
          <a:bodyPr wrap="none" rtlCol="0">
            <a:spAutoFit/>
          </a:bodyPr>
          <a:lstStyle/>
          <a:p>
            <a:pPr algn="ctr"/>
            <a:r>
              <a:rPr lang="fr-FR" sz="1400" b="0" i="0" dirty="0" smtClean="0">
                <a:solidFill>
                  <a:srgbClr val="000000"/>
                </a:solidFill>
                <a:latin typeface="Calibri" pitchFamily="34" charset="0"/>
              </a:rPr>
              <a:t>Maître de conférences</a:t>
            </a:r>
          </a:p>
          <a:p>
            <a:pPr algn="ctr"/>
            <a:r>
              <a:rPr lang="fr-FR" sz="1400" b="0" i="0" dirty="0" smtClean="0">
                <a:solidFill>
                  <a:srgbClr val="000000"/>
                </a:solidFill>
                <a:latin typeface="Calibri" pitchFamily="34" charset="0"/>
              </a:rPr>
              <a:t> à Centrale Lille</a:t>
            </a:r>
            <a:endParaRPr lang="fr-FR" sz="1400" b="0" i="0" dirty="0">
              <a:solidFill>
                <a:srgbClr val="000000"/>
              </a:solidFill>
              <a:latin typeface="Calibri" pitchFamily="34" charset="0"/>
            </a:endParaRPr>
          </a:p>
        </p:txBody>
      </p:sp>
      <p:sp>
        <p:nvSpPr>
          <p:cNvPr id="18" name="ZoneTexte 17"/>
          <p:cNvSpPr txBox="1"/>
          <p:nvPr userDrawn="1"/>
        </p:nvSpPr>
        <p:spPr>
          <a:xfrm>
            <a:off x="357508" y="1938175"/>
            <a:ext cx="1836144" cy="369332"/>
          </a:xfrm>
          <a:prstGeom prst="rect">
            <a:avLst/>
          </a:prstGeom>
          <a:noFill/>
          <a:effectLst/>
        </p:spPr>
        <p:txBody>
          <a:bodyPr wrap="none" rtlCol="0">
            <a:spAutoFit/>
          </a:bodyPr>
          <a:lstStyle/>
          <a:p>
            <a:pPr algn="just"/>
            <a:r>
              <a:rPr lang="fr-FR" sz="1800" dirty="0" smtClean="0">
                <a:solidFill>
                  <a:srgbClr val="000000"/>
                </a:solidFill>
                <a:latin typeface="Calibri" pitchFamily="34" charset="0"/>
              </a:rPr>
              <a:t>Dr. Rémi Bachelet</a:t>
            </a:r>
            <a:endParaRPr lang="fr-FR" sz="1800" dirty="0">
              <a:solidFill>
                <a:srgbClr val="000000"/>
              </a:solidFill>
              <a:latin typeface="Calibri" pitchFamily="34" charset="0"/>
            </a:endParaRPr>
          </a:p>
        </p:txBody>
      </p:sp>
      <p:pic>
        <p:nvPicPr>
          <p:cNvPr id="21" name="Imag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836" y="5110619"/>
            <a:ext cx="1058009" cy="370172"/>
          </a:xfrm>
          <a:prstGeom prst="rect">
            <a:avLst/>
          </a:prstGeom>
        </p:spPr>
      </p:pic>
      <p:sp>
        <p:nvSpPr>
          <p:cNvPr id="22" name="ZoneTexte 21"/>
          <p:cNvSpPr txBox="1"/>
          <p:nvPr userDrawn="1"/>
        </p:nvSpPr>
        <p:spPr>
          <a:xfrm>
            <a:off x="873033" y="2882736"/>
            <a:ext cx="802739" cy="238220"/>
          </a:xfrm>
          <a:prstGeom prst="rect">
            <a:avLst/>
          </a:prstGeom>
          <a:noFill/>
        </p:spPr>
        <p:txBody>
          <a:bodyPr wrap="none" lIns="71320" tIns="35662" rIns="71320" bIns="35662" rtlCol="0">
            <a:spAutoFit/>
          </a:bodyPr>
          <a:lstStyle/>
          <a:p>
            <a:pPr algn="ctr"/>
            <a:r>
              <a:rPr lang="fr-FR" sz="1200" b="1" dirty="0" smtClean="0">
                <a:solidFill>
                  <a:srgbClr val="000000"/>
                </a:solidFill>
                <a:latin typeface="Calibri" pitchFamily="34" charset="0"/>
              </a:rPr>
              <a:t>Chapitre</a:t>
            </a:r>
            <a:r>
              <a:rPr lang="fr-FR" sz="1200" b="1" baseline="0" dirty="0" smtClean="0">
                <a:solidFill>
                  <a:srgbClr val="000000"/>
                </a:solidFill>
                <a:latin typeface="Calibri" pitchFamily="34" charset="0"/>
              </a:rPr>
              <a:t> 4</a:t>
            </a:r>
            <a:endParaRPr lang="fr-FR" sz="1200" b="1" dirty="0">
              <a:solidFill>
                <a:srgbClr val="000000"/>
              </a:solidFill>
              <a:latin typeface="Calibri" pitchFamily="34" charset="0"/>
            </a:endParaRPr>
          </a:p>
        </p:txBody>
      </p:sp>
      <p:sp>
        <p:nvSpPr>
          <p:cNvPr id="14" name="Titre 1"/>
          <p:cNvSpPr>
            <a:spLocks noGrp="1"/>
          </p:cNvSpPr>
          <p:nvPr userDrawn="1">
            <p:ph type="title"/>
          </p:nvPr>
        </p:nvSpPr>
        <p:spPr>
          <a:xfrm>
            <a:off x="2699792" y="134938"/>
            <a:ext cx="6313582" cy="571500"/>
          </a:xfrm>
          <a:prstGeom prst="rect">
            <a:avLst/>
          </a:prstGeom>
        </p:spPr>
        <p:txBody>
          <a:bodyPr lIns="71320" tIns="35661" rIns="71320" bIns="35661"/>
          <a:lstStyle>
            <a:lvl1pPr algn="ctr">
              <a:defRPr sz="2500" b="1">
                <a:solidFill>
                  <a:schemeClr val="tx1"/>
                </a:solidFill>
                <a:latin typeface="Gadugi" panose="020B0502040204020203" pitchFamily="34" charset="0"/>
              </a:defRPr>
            </a:lvl1pPr>
          </a:lstStyle>
          <a:p>
            <a:r>
              <a:rPr lang="fr-FR" dirty="0" smtClean="0"/>
              <a:t>Modifiez le style du titre</a:t>
            </a:r>
            <a:endParaRPr lang="fr-FR" dirty="0"/>
          </a:p>
        </p:txBody>
      </p:sp>
      <p:sp>
        <p:nvSpPr>
          <p:cNvPr id="15" name="Espace réservé du contenu 2"/>
          <p:cNvSpPr>
            <a:spLocks noGrp="1"/>
          </p:cNvSpPr>
          <p:nvPr userDrawn="1">
            <p:ph idx="1"/>
          </p:nvPr>
        </p:nvSpPr>
        <p:spPr>
          <a:xfrm>
            <a:off x="2843810" y="1270000"/>
            <a:ext cx="6173195" cy="3937000"/>
          </a:xfrm>
          <a:prstGeom prst="rect">
            <a:avLst/>
          </a:prstGeom>
        </p:spPr>
        <p:txBody>
          <a:bodyPr lIns="71320" tIns="35661" rIns="71320" bIns="35661"/>
          <a:lstStyle>
            <a:lvl1pPr>
              <a:buClrTx/>
              <a:defRPr>
                <a:solidFill>
                  <a:schemeClr val="tx1"/>
                </a:solidFill>
                <a:latin typeface="Calibri" pitchFamily="34" charset="0"/>
              </a:defRPr>
            </a:lvl1pPr>
            <a:lvl2pPr>
              <a:buClrTx/>
              <a:defRPr>
                <a:solidFill>
                  <a:schemeClr val="tx1"/>
                </a:solidFill>
                <a:latin typeface="Calibri" pitchFamily="34" charset="0"/>
              </a:defRPr>
            </a:lvl2pPr>
            <a:lvl3pPr>
              <a:buClrTx/>
              <a:defRPr>
                <a:solidFill>
                  <a:schemeClr val="tx1"/>
                </a:solidFill>
                <a:latin typeface="Calibri" pitchFamily="34" charset="0"/>
              </a:defRPr>
            </a:lvl3pPr>
            <a:lvl4pPr>
              <a:buClrTx/>
              <a:defRPr>
                <a:solidFill>
                  <a:schemeClr val="tx1"/>
                </a:solidFill>
                <a:latin typeface="Calibri" pitchFamily="34" charset="0"/>
              </a:defRPr>
            </a:lvl4pPr>
            <a:lvl5pPr>
              <a:buClrTx/>
              <a:defRPr>
                <a:solidFill>
                  <a:schemeClr val="tx1"/>
                </a:solidFill>
                <a:latin typeface="Calibri"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
          <p:cNvSpPr>
            <a:spLocks noGrp="1"/>
          </p:cNvSpPr>
          <p:nvPr userDrawn="1">
            <p:ph type="sldNum" sz="quarter" idx="10"/>
          </p:nvPr>
        </p:nvSpPr>
        <p:spPr>
          <a:xfrm>
            <a:off x="8763000" y="5498046"/>
            <a:ext cx="381000" cy="216959"/>
          </a:xfrm>
        </p:spPr>
        <p:txBody>
          <a:bodyPr/>
          <a:lstStyle/>
          <a:p>
            <a:pPr>
              <a:defRPr/>
            </a:pPr>
            <a:fld id="{7F07B8DE-9430-46E8-A38B-5DA0DE501445}" type="slidenum">
              <a:rPr lang="fr-FR" smtClean="0"/>
              <a:pPr>
                <a:defRPr/>
              </a:pPr>
              <a:t>‹N°›</a:t>
            </a:fld>
            <a:endParaRPr lang="fr-FR"/>
          </a:p>
        </p:txBody>
      </p:sp>
    </p:spTree>
    <p:extLst>
      <p:ext uri="{BB962C8B-B14F-4D97-AF65-F5344CB8AC3E}">
        <p14:creationId xmlns:p14="http://schemas.microsoft.com/office/powerpoint/2010/main" val="976168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6"/>
          <p:cNvSpPr>
            <a:spLocks noGrp="1" noChangeArrowheads="1"/>
          </p:cNvSpPr>
          <p:nvPr>
            <p:ph type="sldNum" sz="quarter" idx="4"/>
          </p:nvPr>
        </p:nvSpPr>
        <p:spPr bwMode="auto">
          <a:xfrm>
            <a:off x="8763000" y="5498046"/>
            <a:ext cx="381000" cy="21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1320" tIns="35661" rIns="71320" bIns="35661" numCol="1" anchor="t" anchorCtr="0" compatLnSpc="1">
            <a:prstTxWarp prst="textNoShape">
              <a:avLst/>
            </a:prstTxWarp>
          </a:bodyPr>
          <a:lstStyle>
            <a:lvl1pPr algn="r">
              <a:defRPr sz="900" smtClean="0"/>
            </a:lvl1pPr>
          </a:lstStyle>
          <a:p>
            <a:pPr>
              <a:defRPr/>
            </a:pPr>
            <a:fld id="{7F07B8DE-9430-46E8-A38B-5DA0DE501445}" type="slidenum">
              <a:rPr lang="fr-FR"/>
              <a:pPr>
                <a:defRPr/>
              </a:pPr>
              <a:t>‹N°›</a:t>
            </a:fld>
            <a:endParaRPr lang="fr-FR"/>
          </a:p>
        </p:txBody>
      </p:sp>
      <p:sp>
        <p:nvSpPr>
          <p:cNvPr id="8" name="Espace réservé du titre 1"/>
          <p:cNvSpPr>
            <a:spLocks noGrp="1"/>
          </p:cNvSpPr>
          <p:nvPr>
            <p:ph type="title"/>
          </p:nvPr>
        </p:nvSpPr>
        <p:spPr>
          <a:xfrm>
            <a:off x="457200" y="228600"/>
            <a:ext cx="8229600" cy="952500"/>
          </a:xfrm>
          <a:prstGeom prst="rect">
            <a:avLst/>
          </a:prstGeom>
        </p:spPr>
        <p:txBody>
          <a:bodyPr vert="horz" lIns="71320" tIns="35661" rIns="71320" bIns="35661" rtlCol="0" anchor="ctr">
            <a:normAutofit/>
          </a:bodyPr>
          <a:lstStyle/>
          <a:p>
            <a:pPr lvl="0" algn="ctr"/>
            <a:r>
              <a:rPr lang="fr-FR" smtClean="0"/>
              <a:t>Modifiez le style du titre</a:t>
            </a:r>
            <a:endParaRPr lang="fr-FR"/>
          </a:p>
        </p:txBody>
      </p:sp>
      <p:sp>
        <p:nvSpPr>
          <p:cNvPr id="9" name="Espace réservé du pied de page 2"/>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Espace réservé du texte 3"/>
          <p:cNvSpPr>
            <a:spLocks noGrp="1"/>
          </p:cNvSpPr>
          <p:nvPr>
            <p:ph type="body" idx="1"/>
          </p:nvPr>
        </p:nvSpPr>
        <p:spPr>
          <a:xfrm>
            <a:off x="457200" y="1333500"/>
            <a:ext cx="8229600" cy="3771900"/>
          </a:xfrm>
          <a:prstGeom prst="rect">
            <a:avLst/>
          </a:prstGeom>
        </p:spPr>
        <p:txBody>
          <a:bodyPr vert="horz" lIns="71320" tIns="35661" rIns="71320" bIns="35661" rtlCol="0">
            <a:normAutofit/>
          </a:bodyPr>
          <a:lstStyle/>
          <a:p>
            <a:pPr lvl="0">
              <a:buClrTx/>
            </a:pPr>
            <a:r>
              <a:rPr lang="fr-FR" smtClean="0"/>
              <a:t>Modifiez les styles du texte du masque</a:t>
            </a:r>
          </a:p>
          <a:p>
            <a:pPr lvl="1">
              <a:buClrTx/>
            </a:pPr>
            <a:r>
              <a:rPr lang="fr-FR" smtClean="0"/>
              <a:t>Deuxième niveau</a:t>
            </a:r>
          </a:p>
          <a:p>
            <a:pPr lvl="2">
              <a:buClrTx/>
            </a:pPr>
            <a:r>
              <a:rPr lang="fr-FR" smtClean="0"/>
              <a:t>Troisième niveau</a:t>
            </a:r>
          </a:p>
          <a:p>
            <a:pPr lvl="3">
              <a:buClrTx/>
            </a:pPr>
            <a:r>
              <a:rPr lang="fr-FR" smtClean="0"/>
              <a:t>Quatrième niveau</a:t>
            </a:r>
          </a:p>
          <a:p>
            <a:pPr lvl="4">
              <a:buClrTx/>
            </a:pPr>
            <a:r>
              <a:rPr lang="fr-FR" smtClean="0"/>
              <a:t>Cinquième niveau</a:t>
            </a:r>
            <a:endParaRPr lang="fr-FR"/>
          </a:p>
        </p:txBody>
      </p:sp>
      <p:sp>
        <p:nvSpPr>
          <p:cNvPr id="11" name="Espace réservé de la date 4"/>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Tree>
    <p:extLst>
      <p:ext uri="{BB962C8B-B14F-4D97-AF65-F5344CB8AC3E}">
        <p14:creationId xmlns:p14="http://schemas.microsoft.com/office/powerpoint/2010/main" val="3883433967"/>
      </p:ext>
    </p:extLst>
  </p:cSld>
  <p:clrMap bg1="lt1" tx1="dk1" bg2="lt2" tx2="dk2" accent1="accent1" accent2="accent2" accent3="accent3" accent4="accent4" accent5="accent5" accent6="accent6" hlink="hlink" folHlink="folHlink"/>
  <p:sldLayoutIdLst>
    <p:sldLayoutId id="2147484041" r:id="rId1"/>
    <p:sldLayoutId id="2147484050" r:id="rId2"/>
    <p:sldLayoutId id="2147484042" r:id="rId3"/>
    <p:sldLayoutId id="2147484024" r:id="rId4"/>
    <p:sldLayoutId id="2147484025" r:id="rId5"/>
    <p:sldLayoutId id="2147484044" r:id="rId6"/>
    <p:sldLayoutId id="2147484026" r:id="rId7"/>
    <p:sldLayoutId id="2147484045" r:id="rId8"/>
    <p:sldLayoutId id="2147484027" r:id="rId9"/>
    <p:sldLayoutId id="2147484046" r:id="rId10"/>
    <p:sldLayoutId id="2147484028" r:id="rId11"/>
    <p:sldLayoutId id="2147484047" r:id="rId12"/>
    <p:sldLayoutId id="2147484049"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estiondeprojet.pm/organisation-des-proje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computermajors.com/wp-content/uploads/2013/12/computer-science-curriculmn.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mail.google.com/mail/u/0/?shva=1"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tatic.macg.co/img/2012/1/INTERFACEgmail-20120113-151831.jpg"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commons.wikimedia.org/wiki/File:Credit_card_theft.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hyperlink" Target="http://fr.wikipedia.org/wiki/Filtre_de_confidentialit%C3%A9" TargetMode="External"/><Relationship Id="rId3" Type="http://schemas.openxmlformats.org/officeDocument/2006/relationships/hyperlink" Target="http://www.truecrypt.org/" TargetMode="External"/><Relationship Id="rId7" Type="http://schemas.openxmlformats.org/officeDocument/2006/relationships/hyperlink" Target="http://support.google.com/accounts/bin/static.py?page=guide.cs&amp;guide=1056283&amp;answer=108546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just-ask-kim.com/security-enable-facebooks-login-approval/" TargetMode="External"/><Relationship Id="rId5" Type="http://schemas.openxmlformats.org/officeDocument/2006/relationships/hyperlink" Target="http://keepass.info/" TargetMode="External"/><Relationship Id="rId10" Type="http://schemas.openxmlformats.org/officeDocument/2006/relationships/image" Target="../media/image20.png"/><Relationship Id="rId4" Type="http://schemas.openxmlformats.org/officeDocument/2006/relationships/hyperlink" Target="https://github.com/AuditProject/truecrypt-verified-mirror" TargetMode="External"/><Relationship Id="rId9"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html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gestiondeprojet.p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wenjy.fr/articles/securite/mot-de-passe.php5"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xkcd.com/936/" TargetMode="External"/><Relationship Id="rId5" Type="http://schemas.openxmlformats.org/officeDocument/2006/relationships/image" Target="../media/image21.png"/><Relationship Id="rId4" Type="http://schemas.openxmlformats.org/officeDocument/2006/relationships/hyperlink" Target="http://www.baekdal.com/tips/password-security-usabilit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fr.wikipedia.org/wiki/Avast!" TargetMode="External"/><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hyperlink" Target="http://www.zonealarm.fr/" TargetMode="External"/><Relationship Id="rId4" Type="http://schemas.openxmlformats.org/officeDocument/2006/relationships/hyperlink" Target="http://www.google.com/url?sa=t&amp;source=web&amp;cd=1&amp;sqi=2&amp;ved=0CBYQFjAA&amp;url=http://fr.wikipedia.org/wiki/Avira&amp;rct=j&amp;q=avira%20wiki&amp;ei=BBFfTevVMYW48gOu4ZBa&amp;usg=AFQjCNF5u4_beeK_vUAyk0xfq9Lt9EoMUA&amp;sig2=2AHKFZ-PeQwPeF_nlgCTXg&amp;cad=rja" TargetMode="Externa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fr.malwarebytes.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oolslib.net/downloads/viewdownload/1-adwcleane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blog.calicospanish.com/2013/12/14/5-ways-to-incorporate-comprehensible-input-into-project-based-learning.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google.com/intl/fr/drive/start/apps.html" TargetMode="External"/><Relationship Id="rId3" Type="http://schemas.openxmlformats.org/officeDocument/2006/relationships/hyperlink" Target="http://gestiondeprojet.pm/documents-modeles/" TargetMode="External"/><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docs.google.com/document/d/15-lY2ttOul6jcE2Nd3YZWIHhrROQ28lYMwZl2udUNyM/pub" TargetMode="External"/><Relationship Id="rId4" Type="http://schemas.openxmlformats.org/officeDocument/2006/relationships/hyperlink" Target="http://goo.gl/XfG4y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oo.gl/NOjIy" TargetMode="External"/><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goo.gl/PlxXF" TargetMode="External"/><Relationship Id="rId4" Type="http://schemas.openxmlformats.org/officeDocument/2006/relationships/hyperlink" Target="https://docs.google.com/spreadsheets/d/1LevHnWetaH5vArRJg1Zw6JUvH0kgNR-kRSf446RtNh4/edit#gid=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docs.google.com/presentation/d/11YWhFgTwZxCwTBmZHVfqlLYpysdzF3l662QYX8nHq4Y/edit" TargetMode="External"/><Relationship Id="rId7" Type="http://schemas.openxmlformats.org/officeDocument/2006/relationships/hyperlink" Target="http://www.google.com/intl/fr/drive/start/app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https://docs.google.com/document/d/11kl-ngaGYA7R3P-2-nfVjEYbA5fJ9Gv67J9Ggx3GAkk/edit" TargetMode="External"/><Relationship Id="rId4" Type="http://schemas.openxmlformats.org/officeDocument/2006/relationships/hyperlink" Target="https://docs.google.com/presentation/d/1a5g62pCAdEC-urc0LbsAKA6k-2OvvbO5Z81N9iuL0q8/edi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goo.gl/btcUID"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goo.gl/SdcT8i" TargetMode="External"/><Relationship Id="rId5" Type="http://schemas.openxmlformats.org/officeDocument/2006/relationships/hyperlink" Target="http://goo.gl/IusmMU" TargetMode="External"/><Relationship Id="rId4" Type="http://schemas.openxmlformats.org/officeDocument/2006/relationships/hyperlink" Target="http://goo.gl/QtBX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Hypertext_Transfer_Protocol#mediaviewer/File:Internet1.jpg"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notesSlide" Target="../notesSlides/notesSlide32.xml"/><Relationship Id="rId7" Type="http://schemas.openxmlformats.org/officeDocument/2006/relationships/hyperlink" Target="https://twitter.com/hashtag/moocgdp?f=realtime&amp;src=hash" TargetMode="Externa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hyperlink" Target="http://www.facebook.com/groups/360638064034812/" TargetMode="External"/><Relationship Id="rId5" Type="http://schemas.openxmlformats.org/officeDocument/2006/relationships/hyperlink" Target="https://plus.google.com/u/0/communities/106082830821352352460?gpinv=AGXbFGzgbxhKq3--qnz701gl0zBWkG6xsXUJu-xu5PfYq4DK4mA_Zdi91bb8Saj-kyOPNLFdka1mTqNA4NVMQc7-6LnxcC-boNesjAAMRV2TCD3HYwQS4eU&amp;hl=fr" TargetMode="External"/><Relationship Id="rId4" Type="http://schemas.openxmlformats.org/officeDocument/2006/relationships/image" Target="../media/image51.jpe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54.jpeg"/><Relationship Id="rId4" Type="http://schemas.openxmlformats.org/officeDocument/2006/relationships/hyperlink" Target="http://fr.wikipedia.org/wiki/Dropbo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fr.wikipedia.org/wiki/Dropbox"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fr.wikipedia.org/wiki/Dropbox" TargetMode="External"/><Relationship Id="rId7"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57.jpeg"/><Relationship Id="rId5" Type="http://schemas.openxmlformats.org/officeDocument/2006/relationships/image" Target="../media/image56.png"/><Relationship Id="rId10" Type="http://schemas.openxmlformats.org/officeDocument/2006/relationships/comments" Target="../comments/comment1.xml"/><Relationship Id="rId4" Type="http://schemas.openxmlformats.org/officeDocument/2006/relationships/hyperlink" Target="http://www.journaldugeek.com/2012/04/25/comparatif-google-drive-vs-dropbox-skydrive-box-et-icloud/" TargetMode="External"/><Relationship Id="rId9"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framadate.org/" TargetMode="External"/><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hyperlink" Target="http://goo.gl/"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comments" Target="../comments/comment2.xml"/><Relationship Id="rId4" Type="http://schemas.openxmlformats.org/officeDocument/2006/relationships/hyperlink" Target="https://chrome.google.com/webstore/detail/googl-url-shortener/iblijlcdoidgdpfknkckljiocdbnlag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fr.wikipedia.org/wiki/Google_Agenda"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hyperlink" Target="http://technoapp.com/wp-content/uploads/2010/06/gcal_1.png" TargetMode="Externa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hyperlink" Target="http://technoapp.com/wp-content/uploads/2010/06/gcal_1.png"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8" Type="http://schemas.openxmlformats.org/officeDocument/2006/relationships/image" Target="../media/image57.jpeg"/><Relationship Id="rId13" Type="http://schemas.microsoft.com/office/2007/relationships/hdphoto" Target="../media/hdphoto4.wdp"/><Relationship Id="rId18" Type="http://schemas.openxmlformats.org/officeDocument/2006/relationships/image" Target="../media/image75.png"/><Relationship Id="rId3" Type="http://schemas.openxmlformats.org/officeDocument/2006/relationships/hyperlink" Target="http://technoapp.com/wp-content/uploads/2010/06/gcal_1.png" TargetMode="External"/><Relationship Id="rId21" Type="http://schemas.openxmlformats.org/officeDocument/2006/relationships/image" Target="../media/image77.png"/><Relationship Id="rId7" Type="http://schemas.microsoft.com/office/2007/relationships/hdphoto" Target="../media/hdphoto2.wdp"/><Relationship Id="rId12" Type="http://schemas.openxmlformats.org/officeDocument/2006/relationships/image" Target="../media/image71.png"/><Relationship Id="rId17" Type="http://schemas.openxmlformats.org/officeDocument/2006/relationships/image" Target="../media/image74.jpeg"/><Relationship Id="rId2" Type="http://schemas.openxmlformats.org/officeDocument/2006/relationships/notesSlide" Target="../notesSlides/notesSlide41.xml"/><Relationship Id="rId16" Type="http://schemas.microsoft.com/office/2007/relationships/hdphoto" Target="../media/hdphoto5.wdp"/><Relationship Id="rId20" Type="http://schemas.microsoft.com/office/2007/relationships/hdphoto" Target="../media/hdphoto6.wdp"/><Relationship Id="rId1" Type="http://schemas.openxmlformats.org/officeDocument/2006/relationships/slideLayout" Target="../slideLayouts/slideLayout9.xml"/><Relationship Id="rId6" Type="http://schemas.openxmlformats.org/officeDocument/2006/relationships/image" Target="../media/image68.jpeg"/><Relationship Id="rId11" Type="http://schemas.openxmlformats.org/officeDocument/2006/relationships/image" Target="../media/image70.png"/><Relationship Id="rId5" Type="http://schemas.microsoft.com/office/2007/relationships/hdphoto" Target="../media/hdphoto1.wdp"/><Relationship Id="rId15" Type="http://schemas.openxmlformats.org/officeDocument/2006/relationships/image" Target="../media/image73.png"/><Relationship Id="rId10" Type="http://schemas.microsoft.com/office/2007/relationships/hdphoto" Target="../media/hdphoto3.wdp"/><Relationship Id="rId19" Type="http://schemas.openxmlformats.org/officeDocument/2006/relationships/image" Target="../media/image76.jpeg"/><Relationship Id="rId4" Type="http://schemas.openxmlformats.org/officeDocument/2006/relationships/image" Target="../media/image67.png"/><Relationship Id="rId9" Type="http://schemas.openxmlformats.org/officeDocument/2006/relationships/image" Target="../media/image69.png"/><Relationship Id="rId14" Type="http://schemas.openxmlformats.org/officeDocument/2006/relationships/image" Target="../media/image72.png"/></Relationships>
</file>

<file path=ppt/slides/_rels/slide4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hyperlink" Target="https://en.wikipedia.org/wiki/File:Teliris_VL_Modular.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hyperlink" Target="http://goo.gl/Y2CMI"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81.png"/><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hyperlink" Target="https://fr.wikipedia.org/wiki/Mumble"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1.xml"/><Relationship Id="rId5" Type="http://schemas.openxmlformats.org/officeDocument/2006/relationships/image" Target="../media/image85.tmp"/><Relationship Id="rId4" Type="http://schemas.openxmlformats.org/officeDocument/2006/relationships/image" Target="../media/image84.tmp"/></Relationships>
</file>

<file path=ppt/slides/_rels/slide57.xml.rels><?xml version="1.0" encoding="UTF-8" standalone="yes"?>
<Relationships xmlns="http://schemas.openxmlformats.org/package/2006/relationships"><Relationship Id="rId3" Type="http://schemas.openxmlformats.org/officeDocument/2006/relationships/hyperlink" Target="http://goo.gl/F7E09" TargetMode="External"/><Relationship Id="rId2" Type="http://schemas.openxmlformats.org/officeDocument/2006/relationships/hyperlink" Target="https://plus.google.com/hangouts/_/gscbxeladxy2arlfqhftxl2kvaa?authuser=0&amp;hl=fr" TargetMode="Externa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fr.slideshare.net/bachelet/projet-groupware-et-outils-informatiques" TargetMode="External"/><Relationship Id="rId2" Type="http://schemas.openxmlformats.org/officeDocument/2006/relationships/hyperlink" Target="http://goo.gl/WU8qoH" TargetMode="External"/><Relationship Id="rId1" Type="http://schemas.openxmlformats.org/officeDocument/2006/relationships/slideLayout" Target="../slideLayouts/slideLayout12.xml"/><Relationship Id="rId4" Type="http://schemas.openxmlformats.org/officeDocument/2006/relationships/hyperlink" Target="http://fr.slideshare.net/bachelet/projet-groupware-etoutilsinformatique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autourduweb.fr/raccourcis-clavier-wordpress-connaitre/"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pixabay.com/fr/e-mail-ordinateur-internet-l-homme-6991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Hame%C3%A7onnag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a:spLocks noChangeArrowheads="1"/>
          </p:cNvSpPr>
          <p:nvPr/>
        </p:nvSpPr>
        <p:spPr bwMode="auto">
          <a:xfrm>
            <a:off x="7086600" y="2230438"/>
            <a:ext cx="1316038" cy="2059538"/>
          </a:xfrm>
          <a:prstGeom prst="rect">
            <a:avLst/>
          </a:prstGeom>
          <a:noFill/>
          <a:ln>
            <a:noFill/>
          </a:ln>
          <a:effectLst/>
          <a:extLst>
            <a:ext uri="{909E8E84-426E-40DD-AFC4-6F175D3DCCD1}">
              <a14:hiddenFill xmlns:a14="http://schemas.microsoft.com/office/drawing/2010/main">
                <a:solidFill>
                  <a:srgbClr val="F95AB7"/>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lnSpc>
                <a:spcPct val="100000"/>
              </a:lnSpc>
              <a:buClrTx/>
            </a:pPr>
            <a:endParaRPr lang="fr-CH" sz="2800" b="0" dirty="0">
              <a:solidFill>
                <a:srgbClr val="4D4D4D"/>
              </a:solidFill>
              <a:latin typeface="Arial" pitchFamily="34" charset="0"/>
            </a:endParaRPr>
          </a:p>
          <a:p>
            <a:pPr algn="r">
              <a:lnSpc>
                <a:spcPct val="100000"/>
              </a:lnSpc>
              <a:buClrTx/>
            </a:pPr>
            <a:endParaRPr lang="fr-CH" sz="2800" b="0" dirty="0">
              <a:solidFill>
                <a:srgbClr val="4D4D4D"/>
              </a:solidFill>
              <a:latin typeface="Arial" pitchFamily="34" charset="0"/>
            </a:endParaRPr>
          </a:p>
          <a:p>
            <a:pPr algn="r">
              <a:lnSpc>
                <a:spcPct val="100000"/>
              </a:lnSpc>
              <a:buClrTx/>
            </a:pPr>
            <a:endParaRPr lang="fr-CH" sz="2800" b="0" dirty="0">
              <a:solidFill>
                <a:srgbClr val="4D4D4D"/>
              </a:solidFill>
              <a:latin typeface="Arial" pitchFamily="34" charset="0"/>
            </a:endParaRPr>
          </a:p>
          <a:p>
            <a:pPr algn="r">
              <a:lnSpc>
                <a:spcPct val="100000"/>
              </a:lnSpc>
              <a:buClrTx/>
            </a:pPr>
            <a:endParaRPr lang="fr-CH" sz="2800" b="0" dirty="0">
              <a:solidFill>
                <a:srgbClr val="4D4D4D"/>
              </a:solidFill>
              <a:latin typeface="Arial" pitchFamily="34" charset="0"/>
            </a:endParaRPr>
          </a:p>
          <a:p>
            <a:pPr algn="r">
              <a:lnSpc>
                <a:spcPct val="100000"/>
              </a:lnSpc>
              <a:buClrTx/>
            </a:pPr>
            <a:endParaRPr lang="fr-CH" sz="1600" b="0" i="1" dirty="0">
              <a:solidFill>
                <a:srgbClr val="4D4D4D"/>
              </a:solidFill>
              <a:latin typeface="Arial" pitchFamily="34" charset="0"/>
            </a:endParaRPr>
          </a:p>
        </p:txBody>
      </p:sp>
      <p:sp>
        <p:nvSpPr>
          <p:cNvPr id="3" name="Rectangle 1200"/>
          <p:cNvSpPr txBox="1">
            <a:spLocks noChangeArrowheads="1"/>
          </p:cNvSpPr>
          <p:nvPr/>
        </p:nvSpPr>
        <p:spPr>
          <a:xfrm>
            <a:off x="2921412" y="4413250"/>
            <a:ext cx="5803900" cy="6985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3200" u="none" strike="noStrike" kern="0" cap="none" spc="0" normalizeH="0" baseline="0" noProof="0" dirty="0" smtClean="0">
                <a:ln>
                  <a:noFill/>
                </a:ln>
                <a:solidFill>
                  <a:schemeClr val="tx2"/>
                </a:solidFill>
                <a:effectLst/>
                <a:uLnTx/>
                <a:uFillTx/>
                <a:latin typeface="Calibri" pitchFamily="34" charset="0"/>
                <a:ea typeface="+mj-ea"/>
                <a:cs typeface="+mj-cs"/>
              </a:rPr>
              <a:t>Outils et applications</a:t>
            </a:r>
            <a:r>
              <a:rPr kumimoji="0" lang="fr-CH" sz="3200" u="none" strike="noStrike" kern="0" cap="none" spc="0" normalizeH="0" noProof="0" dirty="0" smtClean="0">
                <a:ln>
                  <a:noFill/>
                </a:ln>
                <a:solidFill>
                  <a:schemeClr val="tx2"/>
                </a:solidFill>
                <a:effectLst/>
                <a:uLnTx/>
                <a:uFillTx/>
                <a:latin typeface="Calibri" pitchFamily="34" charset="0"/>
                <a:ea typeface="+mj-ea"/>
                <a:cs typeface="+mj-cs"/>
              </a:rPr>
              <a:t> web</a:t>
            </a:r>
            <a:endParaRPr kumimoji="0" lang="fr-FR" sz="3200" u="none" strike="noStrike" kern="0" cap="none" spc="0" normalizeH="0" baseline="0" noProof="0" dirty="0" smtClean="0">
              <a:ln>
                <a:noFill/>
              </a:ln>
              <a:solidFill>
                <a:schemeClr val="tx2"/>
              </a:solidFill>
              <a:effectLst/>
              <a:uLnTx/>
              <a:uFillTx/>
              <a:latin typeface="Calibri" pitchFamily="34" charset="0"/>
              <a:ea typeface="+mj-ea"/>
              <a:cs typeface="+mj-cs"/>
            </a:endParaRPr>
          </a:p>
        </p:txBody>
      </p:sp>
      <p:sp>
        <p:nvSpPr>
          <p:cNvPr id="15" name="Titre 14"/>
          <p:cNvSpPr>
            <a:spLocks noGrp="1"/>
          </p:cNvSpPr>
          <p:nvPr>
            <p:ph type="title"/>
          </p:nvPr>
        </p:nvSpPr>
        <p:spPr/>
        <p:txBody>
          <a:bodyPr>
            <a:normAutofit/>
          </a:bodyPr>
          <a:lstStyle/>
          <a:p>
            <a:r>
              <a:rPr lang="fr-FR" sz="2800" dirty="0" smtClean="0">
                <a:latin typeface="Calibri" pitchFamily="34" charset="0"/>
              </a:rPr>
              <a:t>Gestion de projet</a:t>
            </a:r>
            <a:endParaRPr lang="fr-FR" sz="2800" dirty="0">
              <a:latin typeface="Calibri" pitchFamily="34" charset="0"/>
            </a:endParaRPr>
          </a:p>
        </p:txBody>
      </p:sp>
      <p:sp>
        <p:nvSpPr>
          <p:cNvPr id="7" name="Text Box 186"/>
          <p:cNvSpPr txBox="1">
            <a:spLocks noChangeArrowheads="1"/>
          </p:cNvSpPr>
          <p:nvPr/>
        </p:nvSpPr>
        <p:spPr bwMode="auto">
          <a:xfrm>
            <a:off x="2954342" y="5190258"/>
            <a:ext cx="6156970" cy="280912"/>
          </a:xfrm>
          <a:prstGeom prst="rect">
            <a:avLst/>
          </a:prstGeom>
          <a:solidFill>
            <a:schemeClr val="bg1"/>
          </a:solidFill>
          <a:ln>
            <a:noFill/>
          </a:ln>
          <a:effectLs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Times New Roman" pitchFamily="18" charset="0"/>
              </a:defRPr>
            </a:lvl9pPr>
          </a:lstStyle>
          <a:p>
            <a:pPr algn="ctr">
              <a:lnSpc>
                <a:spcPct val="86000"/>
              </a:lnSpc>
              <a:buClr>
                <a:srgbClr val="000099"/>
              </a:buClr>
              <a:buSzPct val="100000"/>
              <a:buFont typeface="Times New Roman" pitchFamily="18" charset="0"/>
              <a:buNone/>
            </a:pPr>
            <a:r>
              <a:rPr lang="fr-FR" sz="1400" b="0" dirty="0" smtClean="0">
                <a:solidFill>
                  <a:srgbClr val="000000"/>
                </a:solidFill>
                <a:latin typeface="Calibri" panose="020F0502020204030204" pitchFamily="34" charset="0"/>
              </a:rPr>
              <a:t>Versions récentes du cours </a:t>
            </a:r>
            <a:r>
              <a:rPr lang="fr-FR" sz="1400" b="0" dirty="0" err="1" smtClean="0">
                <a:solidFill>
                  <a:srgbClr val="000000"/>
                </a:solidFill>
                <a:latin typeface="Calibri" panose="020F0502020204030204" pitchFamily="34" charset="0"/>
              </a:rPr>
              <a:t>pdf</a:t>
            </a:r>
            <a:r>
              <a:rPr lang="fr-FR" sz="1400" b="0" dirty="0" smtClean="0">
                <a:solidFill>
                  <a:srgbClr val="000000"/>
                </a:solidFill>
                <a:latin typeface="Calibri" panose="020F0502020204030204" pitchFamily="34" charset="0"/>
              </a:rPr>
              <a:t>, </a:t>
            </a:r>
            <a:r>
              <a:rPr lang="fr-FR" sz="1400" b="0" dirty="0" err="1" smtClean="0">
                <a:solidFill>
                  <a:srgbClr val="000000"/>
                </a:solidFill>
                <a:latin typeface="Calibri" panose="020F0502020204030204" pitchFamily="34" charset="0"/>
              </a:rPr>
              <a:t>ppt</a:t>
            </a:r>
            <a:r>
              <a:rPr lang="fr-FR" sz="1400" b="0" dirty="0" smtClean="0">
                <a:solidFill>
                  <a:srgbClr val="000000"/>
                </a:solidFill>
                <a:latin typeface="Calibri" panose="020F0502020204030204" pitchFamily="34" charset="0"/>
              </a:rPr>
              <a:t>, vidéo disponibles ici :</a:t>
            </a:r>
            <a:r>
              <a:rPr lang="fr-FR" sz="1400" b="0" dirty="0" smtClean="0">
                <a:solidFill>
                  <a:srgbClr val="000000"/>
                </a:solidFill>
                <a:latin typeface="Calibri" panose="020F0502020204030204" pitchFamily="34" charset="0"/>
                <a:cs typeface="Lucida Sans Unicode" pitchFamily="34" charset="0"/>
              </a:rPr>
              <a:t> </a:t>
            </a:r>
            <a:r>
              <a:rPr lang="fr-FR" sz="1400" b="0" dirty="0" smtClean="0">
                <a:solidFill>
                  <a:srgbClr val="000000"/>
                </a:solidFill>
                <a:latin typeface="Calibri" panose="020F0502020204030204" pitchFamily="34" charset="0"/>
                <a:cs typeface="Lucida Sans Unicode" pitchFamily="34" charset="0"/>
                <a:hlinkClick r:id="rId3"/>
              </a:rPr>
              <a:t>management de projet</a:t>
            </a:r>
            <a:endParaRPr lang="fr-FR" sz="1400" b="0" dirty="0">
              <a:solidFill>
                <a:srgbClr val="000000"/>
              </a:solidFill>
              <a:latin typeface="Calibri" panose="020F0502020204030204" pitchFamily="34" charset="0"/>
              <a:cs typeface="Lucida Sans Unicode" pitchFamily="34" charset="0"/>
            </a:endParaRPr>
          </a:p>
        </p:txBody>
      </p:sp>
      <p:sp>
        <p:nvSpPr>
          <p:cNvPr id="9" name="ZoneTexte 8"/>
          <p:cNvSpPr txBox="1"/>
          <p:nvPr/>
        </p:nvSpPr>
        <p:spPr>
          <a:xfrm>
            <a:off x="6807396" y="4267291"/>
            <a:ext cx="1368152" cy="216982"/>
          </a:xfrm>
          <a:prstGeom prst="rect">
            <a:avLst/>
          </a:prstGeom>
          <a:noFill/>
        </p:spPr>
        <p:txBody>
          <a:bodyPr wrap="square" rtlCol="0">
            <a:spAutoFit/>
          </a:bodyPr>
          <a:lstStyle/>
          <a:p>
            <a:pPr marL="0" lvl="1"/>
            <a:r>
              <a:rPr lang="fr-FR" sz="900" dirty="0" smtClean="0">
                <a:latin typeface="+mj-lt"/>
              </a:rPr>
              <a:t>Image cc-by </a:t>
            </a:r>
            <a:r>
              <a:rPr lang="fr-FR" sz="900" dirty="0">
                <a:latin typeface="+mj-lt"/>
              </a:rPr>
              <a:t>: </a:t>
            </a:r>
            <a:r>
              <a:rPr lang="fr-FR" sz="900" dirty="0">
                <a:latin typeface="+mj-lt"/>
                <a:hlinkClick r:id="rId4"/>
              </a:rPr>
              <a:t>source </a:t>
            </a:r>
            <a:endParaRPr lang="fr-FR" sz="900" dirty="0">
              <a:latin typeface="+mj-lt"/>
            </a:endParaRPr>
          </a:p>
        </p:txBody>
      </p:sp>
      <p:pic>
        <p:nvPicPr>
          <p:cNvPr id="1026" name="Picture 2" descr="http://www.computermajors.com/wp-content/uploads/2013/12/computer-science-curricul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2863" y="1026901"/>
            <a:ext cx="4512837" cy="3205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830513" y="134938"/>
            <a:ext cx="6313487" cy="571500"/>
          </a:xfrm>
          <a:prstGeom prst="rect">
            <a:avLst/>
          </a:prstGeom>
        </p:spPr>
        <p:txBody>
          <a:bodyPr/>
          <a:lstStyle/>
          <a:p>
            <a:pPr algn="ctr"/>
            <a:r>
              <a:rPr lang="fr-FR" sz="2800" b="1" dirty="0" smtClean="0">
                <a:solidFill>
                  <a:srgbClr val="000000"/>
                </a:solidFill>
                <a:latin typeface="Calibri" pitchFamily="34" charset="0"/>
              </a:rPr>
              <a:t>Conseils pour utiliser Gmail</a:t>
            </a:r>
            <a:endParaRPr lang="fr-FR" sz="2800" b="1" dirty="0">
              <a:solidFill>
                <a:srgbClr val="000000"/>
              </a:solidFill>
              <a:latin typeface="Calibri" pitchFamily="34" charset="0"/>
            </a:endParaRPr>
          </a:p>
        </p:txBody>
      </p:sp>
      <p:sp>
        <p:nvSpPr>
          <p:cNvPr id="3" name="Espace réservé du contenu 2"/>
          <p:cNvSpPr>
            <a:spLocks noGrp="1"/>
          </p:cNvSpPr>
          <p:nvPr>
            <p:ph idx="4294967295"/>
          </p:nvPr>
        </p:nvSpPr>
        <p:spPr>
          <a:xfrm>
            <a:off x="2830513" y="1270000"/>
            <a:ext cx="6313487" cy="3937000"/>
          </a:xfrm>
          <a:prstGeom prst="rect">
            <a:avLst/>
          </a:prstGeom>
        </p:spPr>
        <p:txBody>
          <a:bodyPr>
            <a:noAutofit/>
          </a:bodyPr>
          <a:lstStyle/>
          <a:p>
            <a:pPr>
              <a:lnSpc>
                <a:spcPct val="200000"/>
              </a:lnSpc>
              <a:buClrTx/>
            </a:pPr>
            <a:r>
              <a:rPr lang="fr-FR" sz="1800" dirty="0" smtClean="0">
                <a:latin typeface="Calibri" pitchFamily="34" charset="0"/>
              </a:rPr>
              <a:t>Mettre en suivi, non-lu</a:t>
            </a:r>
          </a:p>
          <a:p>
            <a:pPr>
              <a:lnSpc>
                <a:spcPct val="200000"/>
              </a:lnSpc>
              <a:buClrTx/>
            </a:pPr>
            <a:r>
              <a:rPr lang="fr-FR" sz="1800" dirty="0" smtClean="0">
                <a:latin typeface="Calibri" pitchFamily="34" charset="0"/>
              </a:rPr>
              <a:t>Les filtres, étiquettes..</a:t>
            </a:r>
          </a:p>
          <a:p>
            <a:pPr>
              <a:lnSpc>
                <a:spcPct val="200000"/>
              </a:lnSpc>
              <a:buClrTx/>
            </a:pPr>
            <a:r>
              <a:rPr lang="fr-FR" sz="1800" dirty="0" smtClean="0">
                <a:latin typeface="Calibri" pitchFamily="34" charset="0"/>
              </a:rPr>
              <a:t>Recherche </a:t>
            </a:r>
            <a:r>
              <a:rPr lang="fr-FR" sz="1800" i="1" dirty="0" smtClean="0">
                <a:latin typeface="Calibri" pitchFamily="34" charset="0"/>
              </a:rPr>
              <a:t>(</a:t>
            </a:r>
            <a:r>
              <a:rPr lang="fr-FR" sz="1800" i="1" dirty="0" err="1" smtClean="0">
                <a:latin typeface="Calibri" pitchFamily="34" charset="0"/>
              </a:rPr>
              <a:t>from</a:t>
            </a:r>
            <a:r>
              <a:rPr lang="fr-FR" sz="1800" i="1" dirty="0" smtClean="0">
                <a:latin typeface="Calibri" pitchFamily="34" charset="0"/>
              </a:rPr>
              <a:t>:..)</a:t>
            </a:r>
          </a:p>
          <a:p>
            <a:pPr>
              <a:lnSpc>
                <a:spcPct val="200000"/>
              </a:lnSpc>
              <a:buClrTx/>
            </a:pPr>
            <a:r>
              <a:rPr lang="fr-FR" sz="1800" dirty="0" smtClean="0">
                <a:latin typeface="Calibri" pitchFamily="34" charset="0"/>
                <a:hlinkClick r:id="rId3"/>
              </a:rPr>
              <a:t>Hors connexion</a:t>
            </a:r>
            <a:r>
              <a:rPr lang="fr-FR" sz="1800" dirty="0" smtClean="0">
                <a:latin typeface="Calibri" pitchFamily="34" charset="0"/>
              </a:rPr>
              <a:t>, tablettes</a:t>
            </a:r>
            <a:endParaRPr lang="fr-FR" sz="1800" dirty="0">
              <a:latin typeface="Calibri" pitchFamily="34" charset="0"/>
            </a:endParaRPr>
          </a:p>
          <a:p>
            <a:pPr>
              <a:lnSpc>
                <a:spcPct val="200000"/>
              </a:lnSpc>
              <a:buClrTx/>
            </a:pPr>
            <a:r>
              <a:rPr lang="fr-FR" sz="1800" dirty="0" smtClean="0">
                <a:latin typeface="Calibri" pitchFamily="34" charset="0"/>
              </a:rPr>
              <a:t>Mode conversation : regroupement en fils de discussion</a:t>
            </a:r>
          </a:p>
          <a:p>
            <a:pPr>
              <a:lnSpc>
                <a:spcPct val="200000"/>
              </a:lnSpc>
              <a:buClrTx/>
            </a:pPr>
            <a:r>
              <a:rPr lang="fr-FR" sz="1800" dirty="0" smtClean="0">
                <a:latin typeface="Calibri" pitchFamily="34" charset="0"/>
              </a:rPr>
              <a:t>Fonctionnalités expérimentales</a:t>
            </a:r>
          </a:p>
          <a:p>
            <a:pPr lvl="1">
              <a:buClrTx/>
            </a:pPr>
            <a:r>
              <a:rPr lang="fr-FR" sz="1800" dirty="0">
                <a:solidFill>
                  <a:srgbClr val="000000"/>
                </a:solidFill>
                <a:latin typeface="Calibri" pitchFamily="34" charset="0"/>
                <a:hlinkClick r:id="rId3"/>
              </a:rPr>
              <a:t>Annuler </a:t>
            </a:r>
            <a:r>
              <a:rPr lang="fr-FR" sz="1800" dirty="0" smtClean="0">
                <a:solidFill>
                  <a:srgbClr val="000000"/>
                </a:solidFill>
                <a:latin typeface="Calibri" pitchFamily="34" charset="0"/>
                <a:hlinkClick r:id="rId3"/>
              </a:rPr>
              <a:t>l'envoi </a:t>
            </a:r>
            <a:r>
              <a:rPr lang="fr-FR" sz="1800" dirty="0" smtClean="0">
                <a:solidFill>
                  <a:srgbClr val="000000"/>
                </a:solidFill>
                <a:latin typeface="Calibri" pitchFamily="34" charset="0"/>
              </a:rPr>
              <a:t>: délai de réflexion</a:t>
            </a:r>
            <a:endParaRPr lang="fr-FR" sz="1800" dirty="0">
              <a:latin typeface="Calibri" pitchFamily="34" charset="0"/>
            </a:endParaRPr>
          </a:p>
        </p:txBody>
      </p:sp>
      <p:sp>
        <p:nvSpPr>
          <p:cNvPr id="5" name="ZoneTexte 4"/>
          <p:cNvSpPr txBox="1"/>
          <p:nvPr/>
        </p:nvSpPr>
        <p:spPr>
          <a:xfrm>
            <a:off x="540000" y="3896912"/>
            <a:ext cx="360000" cy="396000"/>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23583" y="88602"/>
            <a:ext cx="639417" cy="532848"/>
          </a:xfrm>
          <a:prstGeom prst="rect">
            <a:avLst/>
          </a:prstGeom>
          <a:effectLst>
            <a:outerShdw blurRad="50800" dist="38100" dir="2700000" algn="tl" rotWithShape="0">
              <a:prstClr val="black">
                <a:alpha val="40000"/>
              </a:prstClr>
            </a:outerShdw>
          </a:effectLst>
        </p:spPr>
      </p:pic>
      <p:pic>
        <p:nvPicPr>
          <p:cNvPr id="1026" name="Picture 2" descr="http://static.macgeneration.com/img/2012/1/INTERFACEgmail-20120113-1518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023" y="1602492"/>
            <a:ext cx="2973519" cy="1910407"/>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6343211" y="5433380"/>
            <a:ext cx="249396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n-lt"/>
              </a:rPr>
              <a:t>Image : </a:t>
            </a:r>
            <a:r>
              <a:rPr lang="fr-FR" sz="1200" b="0" dirty="0">
                <a:latin typeface="+mn-lt"/>
                <a:hlinkClick r:id="rId6"/>
              </a:rPr>
              <a:t>Source</a:t>
            </a:r>
            <a:endParaRPr lang="fr-FR" sz="1200" b="0" dirty="0">
              <a:latin typeface="+mn-lt"/>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2895" y="980343"/>
            <a:ext cx="4572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0"/>
          </p:nvPr>
        </p:nvSpPr>
        <p:spPr/>
        <p:txBody>
          <a:bodyPr/>
          <a:lstStyle/>
          <a:p>
            <a:pPr>
              <a:defRPr/>
            </a:pPr>
            <a:fld id="{7F07B8DE-9430-46E8-A38B-5DA0DE501445}" type="slidenum">
              <a:rPr lang="fr-FR" smtClean="0"/>
              <a:pPr>
                <a:defRPr/>
              </a:pPr>
              <a:t>10</a:t>
            </a:fld>
            <a:endParaRPr lang="fr-FR"/>
          </a:p>
        </p:txBody>
      </p:sp>
    </p:spTree>
    <p:extLst>
      <p:ext uri="{BB962C8B-B14F-4D97-AF65-F5344CB8AC3E}">
        <p14:creationId xmlns:p14="http://schemas.microsoft.com/office/powerpoint/2010/main" val="121391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157" y="3908522"/>
            <a:ext cx="405880" cy="397032"/>
          </a:xfrm>
          <a:prstGeom prst="rect">
            <a:avLst/>
          </a:prstGeom>
        </p:spPr>
        <p:txBody>
          <a:bodyPr wrap="none">
            <a:spAutoFit/>
          </a:bodyPr>
          <a:lstStyle/>
          <a:p>
            <a:r>
              <a:rPr lang="fr-FR" b="0" dirty="0" smtClean="0">
                <a:solidFill>
                  <a:srgbClr val="FF0000"/>
                </a:solidFill>
                <a:sym typeface="Wingdings" panose="05000000000000000000" pitchFamily="2" charset="2"/>
              </a:rPr>
              <a:t></a:t>
            </a:r>
            <a:endParaRPr lang="fr-FR" b="0" dirty="0">
              <a:solidFill>
                <a:srgbClr val="FF0000"/>
              </a:solidFill>
            </a:endParaRPr>
          </a:p>
        </p:txBody>
      </p:sp>
      <p:sp>
        <p:nvSpPr>
          <p:cNvPr id="27" name="Rectangle 26"/>
          <p:cNvSpPr/>
          <p:nvPr/>
        </p:nvSpPr>
        <p:spPr>
          <a:xfrm>
            <a:off x="543867" y="3536508"/>
            <a:ext cx="405880" cy="397032"/>
          </a:xfrm>
          <a:prstGeom prst="rect">
            <a:avLst/>
          </a:prstGeom>
        </p:spPr>
        <p:txBody>
          <a:bodyPr wrap="none">
            <a:spAutoFit/>
          </a:bodyPr>
          <a:lstStyle/>
          <a:p>
            <a:r>
              <a:rPr lang="fr-FR" b="0" dirty="0" smtClean="0">
                <a:solidFill>
                  <a:srgbClr val="FF0000"/>
                </a:solidFill>
                <a:sym typeface="Wingdings" panose="05000000000000000000" pitchFamily="2" charset="2"/>
              </a:rPr>
              <a:t></a:t>
            </a:r>
            <a:endParaRPr lang="fr-FR" b="0" dirty="0">
              <a:solidFill>
                <a:srgbClr val="FF0000"/>
              </a:solidFill>
            </a:endParaRPr>
          </a:p>
        </p:txBody>
      </p:sp>
      <p:sp>
        <p:nvSpPr>
          <p:cNvPr id="28" name="Rectangle 27"/>
          <p:cNvSpPr/>
          <p:nvPr/>
        </p:nvSpPr>
        <p:spPr>
          <a:xfrm>
            <a:off x="543157" y="3173213"/>
            <a:ext cx="405880" cy="397032"/>
          </a:xfrm>
          <a:prstGeom prst="rect">
            <a:avLst/>
          </a:prstGeom>
        </p:spPr>
        <p:txBody>
          <a:bodyPr wrap="none">
            <a:spAutoFit/>
          </a:bodyPr>
          <a:lstStyle/>
          <a:p>
            <a:r>
              <a:rPr lang="fr-FR" b="0" dirty="0" smtClean="0">
                <a:solidFill>
                  <a:srgbClr val="FF0000"/>
                </a:solidFill>
                <a:sym typeface="Wingdings" panose="05000000000000000000" pitchFamily="2" charset="2"/>
              </a:rPr>
              <a:t></a:t>
            </a:r>
            <a:endParaRPr lang="fr-FR" b="0" dirty="0">
              <a:solidFill>
                <a:srgbClr val="FF0000"/>
              </a:solidFill>
            </a:endParaRPr>
          </a:p>
        </p:txBody>
      </p:sp>
      <p:sp>
        <p:nvSpPr>
          <p:cNvPr id="29" name="Forme libre 28"/>
          <p:cNvSpPr/>
          <p:nvPr/>
        </p:nvSpPr>
        <p:spPr>
          <a:xfrm>
            <a:off x="2619819" y="2487313"/>
            <a:ext cx="1040935" cy="595366"/>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2800" b="1" kern="1200" dirty="0" smtClean="0">
                <a:solidFill>
                  <a:schemeClr val="bg1"/>
                </a:solidFill>
              </a:rPr>
              <a:t>MAIL</a:t>
            </a:r>
            <a:endParaRPr lang="fr-FR" sz="2800" b="1" kern="1200" dirty="0">
              <a:solidFill>
                <a:schemeClr val="bg1"/>
              </a:solidFill>
            </a:endParaRPr>
          </a:p>
        </p:txBody>
      </p:sp>
      <p:grpSp>
        <p:nvGrpSpPr>
          <p:cNvPr id="55" name="Groupe 54"/>
          <p:cNvGrpSpPr/>
          <p:nvPr/>
        </p:nvGrpSpPr>
        <p:grpSpPr>
          <a:xfrm>
            <a:off x="3689741" y="1782307"/>
            <a:ext cx="4829388" cy="2179397"/>
            <a:chOff x="3689741" y="1782307"/>
            <a:chExt cx="4829388" cy="2179397"/>
          </a:xfrm>
        </p:grpSpPr>
        <p:grpSp>
          <p:nvGrpSpPr>
            <p:cNvPr id="56" name="Groupe 55"/>
            <p:cNvGrpSpPr/>
            <p:nvPr/>
          </p:nvGrpSpPr>
          <p:grpSpPr>
            <a:xfrm>
              <a:off x="3689741" y="1782307"/>
              <a:ext cx="4829388" cy="2179397"/>
              <a:chOff x="3689741" y="1740183"/>
              <a:chExt cx="4829388" cy="2179397"/>
            </a:xfrm>
          </p:grpSpPr>
          <p:sp>
            <p:nvSpPr>
              <p:cNvPr id="58" name="Forme libre 57"/>
              <p:cNvSpPr/>
              <p:nvPr/>
            </p:nvSpPr>
            <p:spPr>
              <a:xfrm>
                <a:off x="3689741" y="2205698"/>
                <a:ext cx="1285285" cy="1162840"/>
              </a:xfrm>
              <a:custGeom>
                <a:avLst/>
                <a:gdLst>
                  <a:gd name="connsiteX0" fmla="*/ 0 w 415115"/>
                  <a:gd name="connsiteY0" fmla="*/ 7196 h 14392"/>
                  <a:gd name="connsiteX1" fmla="*/ 415115 w 415115"/>
                  <a:gd name="connsiteY1" fmla="*/ 7196 h 14392"/>
                </a:gdLst>
                <a:ahLst/>
                <a:cxnLst>
                  <a:cxn ang="0">
                    <a:pos x="connsiteX0" y="connsiteY0"/>
                  </a:cxn>
                  <a:cxn ang="0">
                    <a:pos x="connsiteX1" y="connsiteY1"/>
                  </a:cxn>
                </a:cxnLst>
                <a:rect l="l" t="t" r="r" b="b"/>
                <a:pathLst>
                  <a:path w="415115" h="14392">
                    <a:moveTo>
                      <a:pt x="0" y="7196"/>
                    </a:moveTo>
                    <a:lnTo>
                      <a:pt x="415115" y="7196"/>
                    </a:lnTo>
                  </a:path>
                </a:pathLst>
              </a:custGeom>
              <a:noFill/>
              <a:ln w="12700">
                <a:solidFill>
                  <a:srgbClr val="00B0F0"/>
                </a:solidFill>
              </a:ln>
            </p:spPr>
            <p:style>
              <a:lnRef idx="2">
                <a:schemeClr val="accent3">
                  <a:tint val="90000"/>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209880" tIns="-3182" rIns="209879" bIns="-3182" numCol="1" spcCol="1270" anchor="ctr" anchorCtr="0">
                <a:noAutofit/>
              </a:bodyPr>
              <a:lstStyle/>
              <a:p>
                <a:pPr lvl="0" algn="ctr" defTabSz="222250">
                  <a:lnSpc>
                    <a:spcPct val="90000"/>
                  </a:lnSpc>
                  <a:spcBef>
                    <a:spcPct val="0"/>
                  </a:spcBef>
                  <a:spcAft>
                    <a:spcPct val="35000"/>
                  </a:spcAft>
                </a:pPr>
                <a:endParaRPr lang="fr-FR" sz="500" kern="1200"/>
              </a:p>
            </p:txBody>
          </p:sp>
          <p:grpSp>
            <p:nvGrpSpPr>
              <p:cNvPr id="59" name="Groupe 58"/>
              <p:cNvGrpSpPr/>
              <p:nvPr/>
            </p:nvGrpSpPr>
            <p:grpSpPr>
              <a:xfrm>
                <a:off x="4973864" y="1740183"/>
                <a:ext cx="3545265" cy="2179397"/>
                <a:chOff x="3841163" y="1740183"/>
                <a:chExt cx="3545265" cy="2179397"/>
              </a:xfrm>
            </p:grpSpPr>
            <p:grpSp>
              <p:nvGrpSpPr>
                <p:cNvPr id="60" name="Groupe 59"/>
                <p:cNvGrpSpPr/>
                <p:nvPr/>
              </p:nvGrpSpPr>
              <p:grpSpPr>
                <a:xfrm>
                  <a:off x="3841163" y="1740183"/>
                  <a:ext cx="3545265" cy="2179397"/>
                  <a:chOff x="3841163" y="1341806"/>
                  <a:chExt cx="3545265" cy="2179397"/>
                </a:xfrm>
              </p:grpSpPr>
              <p:pic>
                <p:nvPicPr>
                  <p:cNvPr id="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825" y="1506201"/>
                    <a:ext cx="764968" cy="669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Forme libre 62"/>
                  <p:cNvSpPr/>
                  <p:nvPr/>
                </p:nvSpPr>
                <p:spPr>
                  <a:xfrm>
                    <a:off x="3841163" y="2179265"/>
                    <a:ext cx="842699" cy="421349"/>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600" dirty="0">
                        <a:solidFill>
                          <a:schemeClr val="tx2">
                            <a:lumMod val="50000"/>
                          </a:schemeClr>
                        </a:solidFill>
                      </a:rPr>
                      <a:t>C</a:t>
                    </a:r>
                    <a:r>
                      <a:rPr lang="fr-FR" sz="1600" b="1" kern="1200" dirty="0" smtClean="0">
                        <a:solidFill>
                          <a:schemeClr val="tx2">
                            <a:lumMod val="50000"/>
                          </a:schemeClr>
                        </a:solidFill>
                      </a:rPr>
                      <a:t>onseils</a:t>
                    </a:r>
                    <a:endParaRPr lang="fr-FR" sz="1600" b="1" kern="1200" dirty="0">
                      <a:solidFill>
                        <a:schemeClr val="tx2">
                          <a:lumMod val="50000"/>
                        </a:schemeClr>
                      </a:solidFill>
                    </a:endParaRPr>
                  </a:p>
                </p:txBody>
              </p:sp>
              <p:sp>
                <p:nvSpPr>
                  <p:cNvPr id="64" name="Forme libre 63"/>
                  <p:cNvSpPr/>
                  <p:nvPr/>
                </p:nvSpPr>
                <p:spPr>
                  <a:xfrm rot="17350740">
                    <a:off x="4339375" y="1965011"/>
                    <a:ext cx="1026053" cy="14392"/>
                  </a:xfrm>
                  <a:custGeom>
                    <a:avLst/>
                    <a:gdLst>
                      <a:gd name="connsiteX0" fmla="*/ 0 w 1026053"/>
                      <a:gd name="connsiteY0" fmla="*/ 7196 h 14392"/>
                      <a:gd name="connsiteX1" fmla="*/ 1026053 w 1026053"/>
                      <a:gd name="connsiteY1" fmla="*/ 7196 h 14392"/>
                    </a:gdLst>
                    <a:ahLst/>
                    <a:cxnLst>
                      <a:cxn ang="0">
                        <a:pos x="connsiteX0" y="connsiteY0"/>
                      </a:cxn>
                      <a:cxn ang="0">
                        <a:pos x="connsiteX1" y="connsiteY1"/>
                      </a:cxn>
                    </a:cxnLst>
                    <a:rect l="l" t="t" r="r" b="b"/>
                    <a:pathLst>
                      <a:path w="1026053" h="14392">
                        <a:moveTo>
                          <a:pt x="0" y="7196"/>
                        </a:moveTo>
                        <a:lnTo>
                          <a:pt x="1026053" y="7196"/>
                        </a:lnTo>
                      </a:path>
                    </a:pathLst>
                  </a:custGeom>
                  <a:noFill/>
                  <a:ln w="12700">
                    <a:solidFill>
                      <a:srgbClr val="0099CC"/>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500076" tIns="-18455" rIns="500074" bIns="-18456" numCol="1" spcCol="1270" anchor="ctr" anchorCtr="0">
                    <a:noAutofit/>
                  </a:bodyPr>
                  <a:lstStyle/>
                  <a:p>
                    <a:pPr lvl="0" algn="ctr" defTabSz="222250">
                      <a:lnSpc>
                        <a:spcPct val="90000"/>
                      </a:lnSpc>
                      <a:spcBef>
                        <a:spcPct val="0"/>
                      </a:spcBef>
                      <a:spcAft>
                        <a:spcPct val="35000"/>
                      </a:spcAft>
                    </a:pPr>
                    <a:endParaRPr lang="fr-FR" sz="500" kern="1200"/>
                  </a:p>
                </p:txBody>
              </p:sp>
              <p:sp>
                <p:nvSpPr>
                  <p:cNvPr id="65" name="Forme libre 64"/>
                  <p:cNvSpPr/>
                  <p:nvPr/>
                </p:nvSpPr>
                <p:spPr>
                  <a:xfrm>
                    <a:off x="5020942" y="1341806"/>
                    <a:ext cx="842699" cy="24118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Suivi</a:t>
                    </a:r>
                    <a:endParaRPr lang="fr-FR" sz="1100" b="1" kern="1200" dirty="0">
                      <a:solidFill>
                        <a:schemeClr val="tx2">
                          <a:lumMod val="50000"/>
                        </a:schemeClr>
                      </a:solidFill>
                    </a:endParaRPr>
                  </a:p>
                </p:txBody>
              </p:sp>
              <p:sp>
                <p:nvSpPr>
                  <p:cNvPr id="66" name="Forme libre 65"/>
                  <p:cNvSpPr/>
                  <p:nvPr/>
                </p:nvSpPr>
                <p:spPr>
                  <a:xfrm rot="18289469">
                    <a:off x="4557269" y="2182032"/>
                    <a:ext cx="590265" cy="14392"/>
                  </a:xfrm>
                  <a:custGeom>
                    <a:avLst/>
                    <a:gdLst>
                      <a:gd name="connsiteX0" fmla="*/ 0 w 590265"/>
                      <a:gd name="connsiteY0" fmla="*/ 7196 h 14392"/>
                      <a:gd name="connsiteX1" fmla="*/ 590265 w 590265"/>
                      <a:gd name="connsiteY1" fmla="*/ 7196 h 14392"/>
                    </a:gdLst>
                    <a:ahLst/>
                    <a:cxnLst>
                      <a:cxn ang="0">
                        <a:pos x="connsiteX0" y="connsiteY0"/>
                      </a:cxn>
                      <a:cxn ang="0">
                        <a:pos x="connsiteX1" y="connsiteY1"/>
                      </a:cxn>
                    </a:cxnLst>
                    <a:rect l="l" t="t" r="r" b="b"/>
                    <a:pathLst>
                      <a:path w="590265" h="14392">
                        <a:moveTo>
                          <a:pt x="0" y="7196"/>
                        </a:moveTo>
                        <a:lnTo>
                          <a:pt x="590265" y="7196"/>
                        </a:lnTo>
                      </a:path>
                    </a:pathLst>
                  </a:custGeom>
                  <a:noFill/>
                  <a:ln w="12700">
                    <a:solidFill>
                      <a:srgbClr val="0099CC"/>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93076" tIns="-7560" rIns="293075" bIns="-7562" numCol="1" spcCol="1270" anchor="ctr" anchorCtr="0">
                    <a:noAutofit/>
                  </a:bodyPr>
                  <a:lstStyle/>
                  <a:p>
                    <a:pPr lvl="0" algn="ctr" defTabSz="222250">
                      <a:lnSpc>
                        <a:spcPct val="90000"/>
                      </a:lnSpc>
                      <a:spcBef>
                        <a:spcPct val="0"/>
                      </a:spcBef>
                      <a:spcAft>
                        <a:spcPct val="35000"/>
                      </a:spcAft>
                    </a:pPr>
                    <a:endParaRPr lang="fr-FR" sz="500" kern="1200"/>
                  </a:p>
                </p:txBody>
              </p:sp>
              <p:sp>
                <p:nvSpPr>
                  <p:cNvPr id="67" name="Forme libre 66"/>
                  <p:cNvSpPr/>
                  <p:nvPr/>
                </p:nvSpPr>
                <p:spPr>
                  <a:xfrm>
                    <a:off x="5020942" y="1826358"/>
                    <a:ext cx="842699" cy="24118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Filtre</a:t>
                    </a:r>
                    <a:endParaRPr lang="fr-FR" sz="1100" b="1" kern="1200" dirty="0">
                      <a:solidFill>
                        <a:schemeClr val="tx2">
                          <a:lumMod val="50000"/>
                        </a:schemeClr>
                      </a:solidFill>
                    </a:endParaRPr>
                  </a:p>
                </p:txBody>
              </p:sp>
              <p:sp>
                <p:nvSpPr>
                  <p:cNvPr id="68" name="Forme libre 67"/>
                  <p:cNvSpPr/>
                  <p:nvPr/>
                </p:nvSpPr>
                <p:spPr>
                  <a:xfrm>
                    <a:off x="4683862" y="2424308"/>
                    <a:ext cx="337079" cy="14392"/>
                  </a:xfrm>
                  <a:custGeom>
                    <a:avLst/>
                    <a:gdLst>
                      <a:gd name="connsiteX0" fmla="*/ 0 w 337079"/>
                      <a:gd name="connsiteY0" fmla="*/ 7196 h 14392"/>
                      <a:gd name="connsiteX1" fmla="*/ 337079 w 337079"/>
                      <a:gd name="connsiteY1" fmla="*/ 7196 h 14392"/>
                    </a:gdLst>
                    <a:ahLst/>
                    <a:cxnLst>
                      <a:cxn ang="0">
                        <a:pos x="connsiteX0" y="connsiteY0"/>
                      </a:cxn>
                      <a:cxn ang="0">
                        <a:pos x="connsiteX1" y="connsiteY1"/>
                      </a:cxn>
                    </a:cxnLst>
                    <a:rect l="l" t="t" r="r" b="b"/>
                    <a:pathLst>
                      <a:path w="337079" h="14392">
                        <a:moveTo>
                          <a:pt x="0" y="7196"/>
                        </a:moveTo>
                        <a:lnTo>
                          <a:pt x="337079" y="7196"/>
                        </a:lnTo>
                      </a:path>
                    </a:pathLst>
                  </a:custGeom>
                  <a:noFill/>
                  <a:ln w="12700">
                    <a:solidFill>
                      <a:srgbClr val="0099CC"/>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172813" tIns="-1231" rIns="172813" bIns="-1230" numCol="1" spcCol="1270" anchor="ctr" anchorCtr="0">
                    <a:noAutofit/>
                  </a:bodyPr>
                  <a:lstStyle/>
                  <a:p>
                    <a:pPr lvl="0" algn="ctr" defTabSz="222250">
                      <a:lnSpc>
                        <a:spcPct val="90000"/>
                      </a:lnSpc>
                      <a:spcBef>
                        <a:spcPct val="0"/>
                      </a:spcBef>
                      <a:spcAft>
                        <a:spcPct val="35000"/>
                      </a:spcAft>
                    </a:pPr>
                    <a:endParaRPr lang="fr-FR" sz="500" kern="1200"/>
                  </a:p>
                </p:txBody>
              </p:sp>
              <p:sp>
                <p:nvSpPr>
                  <p:cNvPr id="69" name="Forme libre 68"/>
                  <p:cNvSpPr/>
                  <p:nvPr/>
                </p:nvSpPr>
                <p:spPr>
                  <a:xfrm>
                    <a:off x="5020942" y="2310910"/>
                    <a:ext cx="842699" cy="24118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Recherche</a:t>
                    </a:r>
                    <a:endParaRPr lang="fr-FR" sz="1100" b="1" kern="1200" dirty="0">
                      <a:solidFill>
                        <a:schemeClr val="tx2">
                          <a:lumMod val="50000"/>
                        </a:schemeClr>
                      </a:solidFill>
                    </a:endParaRPr>
                  </a:p>
                </p:txBody>
              </p:sp>
              <p:sp>
                <p:nvSpPr>
                  <p:cNvPr id="70" name="Forme libre 69"/>
                  <p:cNvSpPr/>
                  <p:nvPr/>
                </p:nvSpPr>
                <p:spPr>
                  <a:xfrm rot="3310531">
                    <a:off x="4557269" y="2666584"/>
                    <a:ext cx="590265" cy="14392"/>
                  </a:xfrm>
                  <a:custGeom>
                    <a:avLst/>
                    <a:gdLst>
                      <a:gd name="connsiteX0" fmla="*/ 0 w 590265"/>
                      <a:gd name="connsiteY0" fmla="*/ 7196 h 14392"/>
                      <a:gd name="connsiteX1" fmla="*/ 590265 w 590265"/>
                      <a:gd name="connsiteY1" fmla="*/ 7196 h 14392"/>
                    </a:gdLst>
                    <a:ahLst/>
                    <a:cxnLst>
                      <a:cxn ang="0">
                        <a:pos x="connsiteX0" y="connsiteY0"/>
                      </a:cxn>
                      <a:cxn ang="0">
                        <a:pos x="connsiteX1" y="connsiteY1"/>
                      </a:cxn>
                    </a:cxnLst>
                    <a:rect l="l" t="t" r="r" b="b"/>
                    <a:pathLst>
                      <a:path w="590265" h="14392">
                        <a:moveTo>
                          <a:pt x="0" y="7196"/>
                        </a:moveTo>
                        <a:lnTo>
                          <a:pt x="590265" y="7196"/>
                        </a:lnTo>
                      </a:path>
                    </a:pathLst>
                  </a:custGeom>
                  <a:noFill/>
                  <a:ln w="12700">
                    <a:solidFill>
                      <a:srgbClr val="0099CC"/>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93076" tIns="-7562" rIns="293075" bIns="-7560" numCol="1" spcCol="1270" anchor="ctr" anchorCtr="0">
                    <a:noAutofit/>
                  </a:bodyPr>
                  <a:lstStyle/>
                  <a:p>
                    <a:pPr lvl="0" algn="ctr" defTabSz="222250">
                      <a:lnSpc>
                        <a:spcPct val="90000"/>
                      </a:lnSpc>
                      <a:spcBef>
                        <a:spcPct val="0"/>
                      </a:spcBef>
                      <a:spcAft>
                        <a:spcPct val="35000"/>
                      </a:spcAft>
                    </a:pPr>
                    <a:endParaRPr lang="fr-FR" sz="500" kern="1200"/>
                  </a:p>
                </p:txBody>
              </p:sp>
              <p:sp>
                <p:nvSpPr>
                  <p:cNvPr id="71" name="Forme libre 70"/>
                  <p:cNvSpPr/>
                  <p:nvPr/>
                </p:nvSpPr>
                <p:spPr>
                  <a:xfrm>
                    <a:off x="5020942" y="2690706"/>
                    <a:ext cx="842699" cy="345945"/>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Hors connexion</a:t>
                    </a:r>
                    <a:endParaRPr lang="fr-FR" sz="1100" b="1" kern="1200" dirty="0">
                      <a:solidFill>
                        <a:schemeClr val="tx2">
                          <a:lumMod val="50000"/>
                        </a:schemeClr>
                      </a:solidFill>
                    </a:endParaRPr>
                  </a:p>
                </p:txBody>
              </p:sp>
              <p:sp>
                <p:nvSpPr>
                  <p:cNvPr id="72" name="Forme libre 71"/>
                  <p:cNvSpPr/>
                  <p:nvPr/>
                </p:nvSpPr>
                <p:spPr>
                  <a:xfrm>
                    <a:off x="5020942" y="3280015"/>
                    <a:ext cx="842699" cy="24118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Conversation</a:t>
                    </a:r>
                    <a:endParaRPr lang="fr-FR" sz="1100" b="1" kern="1200" dirty="0">
                      <a:solidFill>
                        <a:schemeClr val="tx2">
                          <a:lumMod val="50000"/>
                        </a:schemeClr>
                      </a:solidFill>
                    </a:endParaRPr>
                  </a:p>
                </p:txBody>
              </p:sp>
              <p:pic>
                <p:nvPicPr>
                  <p:cNvPr id="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445" y="1341806"/>
                    <a:ext cx="1395983" cy="241188"/>
                  </a:xfrm>
                  <a:prstGeom prst="rect">
                    <a:avLst/>
                  </a:prstGeom>
                  <a:solidFill>
                    <a:schemeClr val="accent2"/>
                  </a:solidFill>
                  <a:ln w="28575">
                    <a:solidFill>
                      <a:schemeClr val="accent3"/>
                    </a:solidFill>
                  </a:ln>
                  <a:extLst/>
                </p:spPr>
              </p:pic>
              <p:pic>
                <p:nvPicPr>
                  <p:cNvPr id="7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5075" y="2178244"/>
                    <a:ext cx="585366" cy="438900"/>
                  </a:xfrm>
                  <a:prstGeom prst="rect">
                    <a:avLst/>
                  </a:prstGeom>
                  <a:ln w="28575">
                    <a:solidFill>
                      <a:schemeClr val="accent3"/>
                    </a:solidFill>
                  </a:ln>
                </p:spPr>
              </p:pic>
            </p:grpSp>
            <p:pic>
              <p:nvPicPr>
                <p:cNvPr id="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075" y="3145570"/>
                  <a:ext cx="405480" cy="345945"/>
                </a:xfrm>
                <a:prstGeom prst="rect">
                  <a:avLst/>
                </a:prstGeom>
                <a:noFill/>
                <a:ln w="28575">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57" name="Forme libre 56"/>
            <p:cNvSpPr/>
            <p:nvPr/>
          </p:nvSpPr>
          <p:spPr>
            <a:xfrm rot="3950797" flipV="1">
              <a:off x="5551298" y="3251347"/>
              <a:ext cx="912042" cy="75322"/>
            </a:xfrm>
            <a:custGeom>
              <a:avLst/>
              <a:gdLst>
                <a:gd name="connsiteX0" fmla="*/ 0 w 590265"/>
                <a:gd name="connsiteY0" fmla="*/ 7196 h 14392"/>
                <a:gd name="connsiteX1" fmla="*/ 590265 w 590265"/>
                <a:gd name="connsiteY1" fmla="*/ 7196 h 14392"/>
              </a:gdLst>
              <a:ahLst/>
              <a:cxnLst>
                <a:cxn ang="0">
                  <a:pos x="connsiteX0" y="connsiteY0"/>
                </a:cxn>
                <a:cxn ang="0">
                  <a:pos x="connsiteX1" y="connsiteY1"/>
                </a:cxn>
              </a:cxnLst>
              <a:rect l="l" t="t" r="r" b="b"/>
              <a:pathLst>
                <a:path w="590265" h="14392">
                  <a:moveTo>
                    <a:pt x="0" y="7196"/>
                  </a:moveTo>
                  <a:lnTo>
                    <a:pt x="590265" y="7196"/>
                  </a:lnTo>
                </a:path>
              </a:pathLst>
            </a:custGeom>
            <a:noFill/>
            <a:ln w="12700">
              <a:solidFill>
                <a:srgbClr val="0099CC"/>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93076" tIns="-7562" rIns="293075" bIns="-7560" numCol="1" spcCol="1270" anchor="ctr" anchorCtr="0">
              <a:noAutofit/>
            </a:bodyPr>
            <a:lstStyle/>
            <a:p>
              <a:pPr lvl="0" algn="ctr" defTabSz="222250">
                <a:lnSpc>
                  <a:spcPct val="90000"/>
                </a:lnSpc>
                <a:spcBef>
                  <a:spcPct val="0"/>
                </a:spcBef>
                <a:spcAft>
                  <a:spcPct val="35000"/>
                </a:spcAft>
              </a:pPr>
              <a:endParaRPr lang="fr-FR" sz="500" kern="1200"/>
            </a:p>
          </p:txBody>
        </p:sp>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11</a:t>
            </a:fld>
            <a:endParaRPr lang="fr-FR"/>
          </a:p>
        </p:txBody>
      </p:sp>
      <p:grpSp>
        <p:nvGrpSpPr>
          <p:cNvPr id="5" name="Groupe 4"/>
          <p:cNvGrpSpPr/>
          <p:nvPr/>
        </p:nvGrpSpPr>
        <p:grpSpPr>
          <a:xfrm>
            <a:off x="3140256" y="3107797"/>
            <a:ext cx="2588685" cy="2427293"/>
            <a:chOff x="3140256" y="3107797"/>
            <a:chExt cx="2588685" cy="2427293"/>
          </a:xfrm>
        </p:grpSpPr>
        <p:sp>
          <p:nvSpPr>
            <p:cNvPr id="42" name="Forme libre 41"/>
            <p:cNvSpPr/>
            <p:nvPr/>
          </p:nvSpPr>
          <p:spPr>
            <a:xfrm rot="4808052" flipV="1">
              <a:off x="2756387" y="3491666"/>
              <a:ext cx="1376252" cy="608514"/>
            </a:xfrm>
            <a:custGeom>
              <a:avLst/>
              <a:gdLst>
                <a:gd name="connsiteX0" fmla="*/ 0 w 1967302"/>
                <a:gd name="connsiteY0" fmla="*/ 7196 h 14392"/>
                <a:gd name="connsiteX1" fmla="*/ 1967302 w 1967302"/>
                <a:gd name="connsiteY1" fmla="*/ 7196 h 14392"/>
              </a:gdLst>
              <a:ahLst/>
              <a:cxnLst>
                <a:cxn ang="0">
                  <a:pos x="connsiteX0" y="connsiteY0"/>
                </a:cxn>
                <a:cxn ang="0">
                  <a:pos x="connsiteX1" y="connsiteY1"/>
                </a:cxn>
              </a:cxnLst>
              <a:rect l="l" t="t" r="r" b="b"/>
              <a:pathLst>
                <a:path w="1967302" h="14392">
                  <a:moveTo>
                    <a:pt x="0" y="7196"/>
                  </a:moveTo>
                  <a:lnTo>
                    <a:pt x="1967302" y="7196"/>
                  </a:lnTo>
                </a:path>
              </a:pathLst>
            </a:custGeom>
            <a:noFill/>
            <a:ln w="12700">
              <a:solidFill>
                <a:srgbClr val="FFC000"/>
              </a:solidFill>
            </a:ln>
          </p:spPr>
          <p:style>
            <a:lnRef idx="2">
              <a:schemeClr val="accent3">
                <a:tint val="90000"/>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947167" tIns="-41987" rIns="947169" bIns="-41987" numCol="1" spcCol="1270" anchor="ctr" anchorCtr="0">
              <a:noAutofit/>
            </a:bodyPr>
            <a:lstStyle/>
            <a:p>
              <a:pPr lvl="0" algn="ctr" defTabSz="311150">
                <a:lnSpc>
                  <a:spcPct val="90000"/>
                </a:lnSpc>
                <a:spcBef>
                  <a:spcPct val="0"/>
                </a:spcBef>
                <a:spcAft>
                  <a:spcPct val="35000"/>
                </a:spcAft>
              </a:pPr>
              <a:endParaRPr lang="fr-FR" sz="700" kern="1200"/>
            </a:p>
          </p:txBody>
        </p:sp>
        <p:grpSp>
          <p:nvGrpSpPr>
            <p:cNvPr id="3" name="Groupe 2"/>
            <p:cNvGrpSpPr/>
            <p:nvPr/>
          </p:nvGrpSpPr>
          <p:grpSpPr>
            <a:xfrm>
              <a:off x="3271685" y="3732289"/>
              <a:ext cx="2457256" cy="1802801"/>
              <a:chOff x="3271685" y="3732289"/>
              <a:chExt cx="2457256" cy="1802801"/>
            </a:xfrm>
          </p:grpSpPr>
          <p:sp>
            <p:nvSpPr>
              <p:cNvPr id="46" name="Forme libre 45"/>
              <p:cNvSpPr/>
              <p:nvPr/>
            </p:nvSpPr>
            <p:spPr>
              <a:xfrm>
                <a:off x="4451464" y="4780440"/>
                <a:ext cx="842699" cy="222086"/>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solidFill>
                <a:srgbClr val="FFC000"/>
              </a:solidFill>
              <a:ln/>
            </p:spPr>
            <p:style>
              <a:lnRef idx="1">
                <a:schemeClr val="accent6"/>
              </a:lnRef>
              <a:fillRef idx="3">
                <a:schemeClr val="accent6"/>
              </a:fillRef>
              <a:effectRef idx="2">
                <a:schemeClr val="accent6"/>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Spam</a:t>
                </a:r>
                <a:endParaRPr lang="fr-FR" sz="1100" b="1" kern="1200" dirty="0">
                  <a:solidFill>
                    <a:schemeClr val="tx2">
                      <a:lumMod val="50000"/>
                    </a:schemeClr>
                  </a:solidFill>
                </a:endParaRPr>
              </a:p>
            </p:txBody>
          </p:sp>
          <p:sp>
            <p:nvSpPr>
              <p:cNvPr id="47" name="Forme libre 46"/>
              <p:cNvSpPr/>
              <p:nvPr/>
            </p:nvSpPr>
            <p:spPr>
              <a:xfrm>
                <a:off x="4451464" y="5264992"/>
                <a:ext cx="1013013" cy="27009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solidFill>
                <a:srgbClr val="FFC000"/>
              </a:solidFill>
              <a:ln/>
            </p:spPr>
            <p:style>
              <a:lnRef idx="1">
                <a:schemeClr val="accent6"/>
              </a:lnRef>
              <a:fillRef idx="3">
                <a:schemeClr val="accent6"/>
              </a:fillRef>
              <a:effectRef idx="2">
                <a:schemeClr val="accent6"/>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Pièces jointes</a:t>
                </a:r>
                <a:endParaRPr lang="fr-FR" sz="1100" b="1" kern="1200" dirty="0">
                  <a:solidFill>
                    <a:schemeClr val="tx2">
                      <a:lumMod val="50000"/>
                    </a:schemeClr>
                  </a:solidFill>
                </a:endParaRPr>
              </a:p>
            </p:txBody>
          </p:sp>
          <p:sp>
            <p:nvSpPr>
              <p:cNvPr id="48" name="Forme libre 47"/>
              <p:cNvSpPr/>
              <p:nvPr/>
            </p:nvSpPr>
            <p:spPr>
              <a:xfrm>
                <a:off x="3271685" y="4475978"/>
                <a:ext cx="842699" cy="421349"/>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solidFill>
                <a:srgbClr val="FFC000"/>
              </a:solidFill>
              <a:ln/>
            </p:spPr>
            <p:style>
              <a:lnRef idx="1">
                <a:schemeClr val="accent6"/>
              </a:lnRef>
              <a:fillRef idx="3">
                <a:schemeClr val="accent6"/>
              </a:fillRef>
              <a:effectRef idx="2">
                <a:schemeClr val="accent6"/>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600" b="1" kern="1200" dirty="0" smtClean="0">
                    <a:solidFill>
                      <a:schemeClr val="tx2">
                        <a:lumMod val="50000"/>
                      </a:schemeClr>
                    </a:solidFill>
                  </a:rPr>
                  <a:t>Risques</a:t>
                </a:r>
                <a:endParaRPr lang="fr-FR" sz="1600" b="1" kern="1200" dirty="0">
                  <a:solidFill>
                    <a:schemeClr val="tx2">
                      <a:lumMod val="50000"/>
                    </a:schemeClr>
                  </a:solidFill>
                </a:endParaRPr>
              </a:p>
            </p:txBody>
          </p:sp>
          <p:sp>
            <p:nvSpPr>
              <p:cNvPr id="50" name="Forme libre 49"/>
              <p:cNvSpPr/>
              <p:nvPr/>
            </p:nvSpPr>
            <p:spPr>
              <a:xfrm>
                <a:off x="4477791" y="3848781"/>
                <a:ext cx="842699" cy="222086"/>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solidFill>
                <a:srgbClr val="FFC000"/>
              </a:solidFill>
              <a:ln/>
            </p:spPr>
            <p:style>
              <a:lnRef idx="1">
                <a:schemeClr val="accent6"/>
              </a:lnRef>
              <a:fillRef idx="3">
                <a:schemeClr val="accent6"/>
              </a:fillRef>
              <a:effectRef idx="2">
                <a:schemeClr val="accent6"/>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Virus</a:t>
                </a:r>
                <a:endParaRPr lang="fr-FR" sz="1100" b="1" kern="1200" dirty="0">
                  <a:solidFill>
                    <a:schemeClr val="tx2">
                      <a:lumMod val="50000"/>
                    </a:schemeClr>
                  </a:solidFill>
                </a:endParaRPr>
              </a:p>
            </p:txBody>
          </p:sp>
          <p:sp>
            <p:nvSpPr>
              <p:cNvPr id="51" name="Forme libre 50"/>
              <p:cNvSpPr/>
              <p:nvPr/>
            </p:nvSpPr>
            <p:spPr>
              <a:xfrm rot="19457599">
                <a:off x="4075367" y="4558319"/>
                <a:ext cx="415115" cy="14392"/>
              </a:xfrm>
              <a:custGeom>
                <a:avLst/>
                <a:gdLst>
                  <a:gd name="connsiteX0" fmla="*/ 0 w 415115"/>
                  <a:gd name="connsiteY0" fmla="*/ 7196 h 14392"/>
                  <a:gd name="connsiteX1" fmla="*/ 415115 w 415115"/>
                  <a:gd name="connsiteY1" fmla="*/ 7196 h 14392"/>
                </a:gdLst>
                <a:ahLst/>
                <a:cxnLst>
                  <a:cxn ang="0">
                    <a:pos x="connsiteX0" y="connsiteY0"/>
                  </a:cxn>
                  <a:cxn ang="0">
                    <a:pos x="connsiteX1" y="connsiteY1"/>
                  </a:cxn>
                </a:cxnLst>
                <a:rect l="l" t="t" r="r" b="b"/>
                <a:pathLst>
                  <a:path w="415115" h="14392">
                    <a:moveTo>
                      <a:pt x="0" y="7196"/>
                    </a:moveTo>
                    <a:lnTo>
                      <a:pt x="415115" y="7196"/>
                    </a:lnTo>
                  </a:path>
                </a:pathLst>
              </a:custGeom>
              <a:noFill/>
              <a:ln w="12700">
                <a:solidFill>
                  <a:srgbClr val="FFC000"/>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09879" tIns="-3183" rIns="209880" bIns="-3181" numCol="1" spcCol="1270" anchor="ctr" anchorCtr="0">
                <a:noAutofit/>
              </a:bodyPr>
              <a:lstStyle/>
              <a:p>
                <a:pPr lvl="0" algn="ctr" defTabSz="222250">
                  <a:lnSpc>
                    <a:spcPct val="90000"/>
                  </a:lnSpc>
                  <a:spcBef>
                    <a:spcPct val="0"/>
                  </a:spcBef>
                  <a:spcAft>
                    <a:spcPct val="35000"/>
                  </a:spcAft>
                </a:pPr>
                <a:endParaRPr lang="fr-FR" sz="500" kern="1200"/>
              </a:p>
            </p:txBody>
          </p:sp>
          <p:sp>
            <p:nvSpPr>
              <p:cNvPr id="52" name="Forme libre 51"/>
              <p:cNvSpPr/>
              <p:nvPr/>
            </p:nvSpPr>
            <p:spPr>
              <a:xfrm>
                <a:off x="4451464" y="4333334"/>
                <a:ext cx="1277477" cy="231710"/>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solidFill>
                <a:srgbClr val="FFC000"/>
              </a:solidFill>
              <a:ln/>
            </p:spPr>
            <p:style>
              <a:lnRef idx="1">
                <a:schemeClr val="accent6"/>
              </a:lnRef>
              <a:fillRef idx="3">
                <a:schemeClr val="accent6"/>
              </a:fillRef>
              <a:effectRef idx="2">
                <a:schemeClr val="accent6"/>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2">
                        <a:lumMod val="50000"/>
                      </a:schemeClr>
                    </a:solidFill>
                  </a:rPr>
                  <a:t>Envoi trop rapide</a:t>
                </a:r>
                <a:endParaRPr lang="fr-FR" sz="1100" b="1" kern="1200" dirty="0">
                  <a:solidFill>
                    <a:schemeClr val="tx2">
                      <a:lumMod val="50000"/>
                    </a:schemeClr>
                  </a:solidFill>
                </a:endParaRPr>
              </a:p>
            </p:txBody>
          </p:sp>
          <p:sp>
            <p:nvSpPr>
              <p:cNvPr id="53" name="Forme libre 52"/>
              <p:cNvSpPr/>
              <p:nvPr/>
            </p:nvSpPr>
            <p:spPr>
              <a:xfrm rot="2142401">
                <a:off x="4075367" y="4800595"/>
                <a:ext cx="415115" cy="14392"/>
              </a:xfrm>
              <a:custGeom>
                <a:avLst/>
                <a:gdLst>
                  <a:gd name="connsiteX0" fmla="*/ 0 w 415115"/>
                  <a:gd name="connsiteY0" fmla="*/ 7196 h 14392"/>
                  <a:gd name="connsiteX1" fmla="*/ 415115 w 415115"/>
                  <a:gd name="connsiteY1" fmla="*/ 7196 h 14392"/>
                </a:gdLst>
                <a:ahLst/>
                <a:cxnLst>
                  <a:cxn ang="0">
                    <a:pos x="connsiteX0" y="connsiteY0"/>
                  </a:cxn>
                  <a:cxn ang="0">
                    <a:pos x="connsiteX1" y="connsiteY1"/>
                  </a:cxn>
                </a:cxnLst>
                <a:rect l="l" t="t" r="r" b="b"/>
                <a:pathLst>
                  <a:path w="415115" h="14392">
                    <a:moveTo>
                      <a:pt x="0" y="7196"/>
                    </a:moveTo>
                    <a:lnTo>
                      <a:pt x="415115" y="7196"/>
                    </a:lnTo>
                  </a:path>
                </a:pathLst>
              </a:custGeom>
              <a:noFill/>
              <a:ln w="12700">
                <a:solidFill>
                  <a:srgbClr val="FFC000"/>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09878" tIns="-3182" rIns="209881" bIns="-3182" numCol="1" spcCol="1270" anchor="ctr" anchorCtr="0">
                <a:noAutofit/>
              </a:bodyPr>
              <a:lstStyle/>
              <a:p>
                <a:pPr lvl="0" algn="ctr" defTabSz="222250">
                  <a:lnSpc>
                    <a:spcPct val="90000"/>
                  </a:lnSpc>
                  <a:spcBef>
                    <a:spcPct val="0"/>
                  </a:spcBef>
                  <a:spcAft>
                    <a:spcPct val="35000"/>
                  </a:spcAft>
                </a:pPr>
                <a:endParaRPr lang="fr-FR" sz="500" kern="1200"/>
              </a:p>
            </p:txBody>
          </p:sp>
          <p:sp>
            <p:nvSpPr>
              <p:cNvPr id="54" name="Forme libre 53"/>
              <p:cNvSpPr/>
              <p:nvPr/>
            </p:nvSpPr>
            <p:spPr>
              <a:xfrm rot="3907178">
                <a:off x="3882330" y="5042871"/>
                <a:ext cx="801188" cy="14392"/>
              </a:xfrm>
              <a:custGeom>
                <a:avLst/>
                <a:gdLst>
                  <a:gd name="connsiteX0" fmla="*/ 0 w 801188"/>
                  <a:gd name="connsiteY0" fmla="*/ 7196 h 14392"/>
                  <a:gd name="connsiteX1" fmla="*/ 801188 w 801188"/>
                  <a:gd name="connsiteY1" fmla="*/ 7196 h 14392"/>
                </a:gdLst>
                <a:ahLst/>
                <a:cxnLst>
                  <a:cxn ang="0">
                    <a:pos x="connsiteX0" y="connsiteY0"/>
                  </a:cxn>
                  <a:cxn ang="0">
                    <a:pos x="connsiteX1" y="connsiteY1"/>
                  </a:cxn>
                </a:cxnLst>
                <a:rect l="l" t="t" r="r" b="b"/>
                <a:pathLst>
                  <a:path w="801188" h="14392">
                    <a:moveTo>
                      <a:pt x="0" y="7196"/>
                    </a:moveTo>
                    <a:lnTo>
                      <a:pt x="801188" y="7196"/>
                    </a:lnTo>
                  </a:path>
                </a:pathLst>
              </a:custGeom>
              <a:noFill/>
              <a:ln w="12700">
                <a:solidFill>
                  <a:srgbClr val="FFC000"/>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393264" tIns="-12835" rIns="393264" bIns="-12833" numCol="1" spcCol="1270" anchor="ctr" anchorCtr="0">
                <a:noAutofit/>
              </a:bodyPr>
              <a:lstStyle/>
              <a:p>
                <a:pPr lvl="0" algn="ctr" defTabSz="222250">
                  <a:lnSpc>
                    <a:spcPct val="90000"/>
                  </a:lnSpc>
                  <a:spcBef>
                    <a:spcPct val="0"/>
                  </a:spcBef>
                  <a:spcAft>
                    <a:spcPct val="35000"/>
                  </a:spcAft>
                </a:pPr>
                <a:endParaRPr lang="fr-FR" sz="500" kern="1200"/>
              </a:p>
            </p:txBody>
          </p:sp>
          <p:sp>
            <p:nvSpPr>
              <p:cNvPr id="77" name="Forme libre 48"/>
              <p:cNvSpPr/>
              <p:nvPr/>
            </p:nvSpPr>
            <p:spPr>
              <a:xfrm rot="17692822">
                <a:off x="3881417" y="4316040"/>
                <a:ext cx="801188" cy="14392"/>
              </a:xfrm>
              <a:custGeom>
                <a:avLst/>
                <a:gdLst>
                  <a:gd name="connsiteX0" fmla="*/ 0 w 801188"/>
                  <a:gd name="connsiteY0" fmla="*/ 7196 h 14392"/>
                  <a:gd name="connsiteX1" fmla="*/ 801188 w 801188"/>
                  <a:gd name="connsiteY1" fmla="*/ 7196 h 14392"/>
                </a:gdLst>
                <a:ahLst/>
                <a:cxnLst>
                  <a:cxn ang="0">
                    <a:pos x="connsiteX0" y="connsiteY0"/>
                  </a:cxn>
                  <a:cxn ang="0">
                    <a:pos x="connsiteX1" y="connsiteY1"/>
                  </a:cxn>
                </a:cxnLst>
                <a:rect l="l" t="t" r="r" b="b"/>
                <a:pathLst>
                  <a:path w="801188" h="14392">
                    <a:moveTo>
                      <a:pt x="0" y="7196"/>
                    </a:moveTo>
                    <a:lnTo>
                      <a:pt x="801188" y="7196"/>
                    </a:lnTo>
                  </a:path>
                </a:pathLst>
              </a:custGeom>
              <a:noFill/>
              <a:ln w="12700">
                <a:solidFill>
                  <a:srgbClr val="FFC000"/>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393264" tIns="-12833" rIns="393264" bIns="-12835" numCol="1" spcCol="1270" anchor="ctr" anchorCtr="0">
                <a:noAutofit/>
              </a:bodyPr>
              <a:lstStyle/>
              <a:p>
                <a:pPr lvl="0" algn="ctr" defTabSz="222250">
                  <a:lnSpc>
                    <a:spcPct val="90000"/>
                  </a:lnSpc>
                  <a:spcBef>
                    <a:spcPct val="0"/>
                  </a:spcBef>
                  <a:spcAft>
                    <a:spcPct val="35000"/>
                  </a:spcAft>
                </a:pPr>
                <a:endParaRPr lang="fr-FR" sz="500" kern="1200"/>
              </a:p>
            </p:txBody>
          </p:sp>
          <p:pic>
            <p:nvPicPr>
              <p:cNvPr id="76"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967" y="3732289"/>
                <a:ext cx="363974" cy="429697"/>
              </a:xfrm>
              <a:prstGeom prst="rect">
                <a:avLst/>
              </a:prstGeom>
              <a:effectLst>
                <a:outerShdw blurRad="50800" dist="38100" dir="2700000" algn="tl" rotWithShape="0">
                  <a:prstClr val="black">
                    <a:alpha val="40000"/>
                  </a:prstClr>
                </a:outerShdw>
              </a:effectLst>
            </p:spPr>
          </p:pic>
        </p:grpSp>
      </p:grpSp>
      <p:grpSp>
        <p:nvGrpSpPr>
          <p:cNvPr id="6" name="Groupe 5"/>
          <p:cNvGrpSpPr/>
          <p:nvPr/>
        </p:nvGrpSpPr>
        <p:grpSpPr>
          <a:xfrm>
            <a:off x="3347830" y="128943"/>
            <a:ext cx="2935740" cy="2378816"/>
            <a:chOff x="3347830" y="128943"/>
            <a:chExt cx="2935740" cy="2378816"/>
          </a:xfrm>
        </p:grpSpPr>
        <p:sp>
          <p:nvSpPr>
            <p:cNvPr id="31" name="Forme libre 30"/>
            <p:cNvSpPr/>
            <p:nvPr/>
          </p:nvSpPr>
          <p:spPr>
            <a:xfrm rot="17080748">
              <a:off x="2672571" y="1680983"/>
              <a:ext cx="1607833" cy="45719"/>
            </a:xfrm>
            <a:custGeom>
              <a:avLst/>
              <a:gdLst>
                <a:gd name="connsiteX0" fmla="*/ 0 w 1967302"/>
                <a:gd name="connsiteY0" fmla="*/ 7196 h 14392"/>
                <a:gd name="connsiteX1" fmla="*/ 1967302 w 1967302"/>
                <a:gd name="connsiteY1" fmla="*/ 7196 h 14392"/>
              </a:gdLst>
              <a:ahLst/>
              <a:cxnLst>
                <a:cxn ang="0">
                  <a:pos x="connsiteX0" y="connsiteY0"/>
                </a:cxn>
                <a:cxn ang="0">
                  <a:pos x="connsiteX1" y="connsiteY1"/>
                </a:cxn>
              </a:cxnLst>
              <a:rect l="l" t="t" r="r" b="b"/>
              <a:pathLst>
                <a:path w="1967302" h="14392">
                  <a:moveTo>
                    <a:pt x="0" y="7196"/>
                  </a:moveTo>
                  <a:lnTo>
                    <a:pt x="1967302" y="7196"/>
                  </a:lnTo>
                </a:path>
              </a:pathLst>
            </a:custGeom>
            <a:noFill/>
            <a:ln w="12700"/>
          </p:spPr>
          <p:style>
            <a:lnRef idx="2">
              <a:schemeClr val="accent3">
                <a:tint val="90000"/>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947168" tIns="-41988" rIns="947168" bIns="-41986" numCol="1" spcCol="1270" anchor="ctr" anchorCtr="0">
              <a:noAutofit/>
            </a:bodyPr>
            <a:lstStyle/>
            <a:p>
              <a:pPr lvl="0" algn="ctr" defTabSz="311150">
                <a:lnSpc>
                  <a:spcPct val="90000"/>
                </a:lnSpc>
                <a:spcBef>
                  <a:spcPct val="0"/>
                </a:spcBef>
                <a:spcAft>
                  <a:spcPct val="35000"/>
                </a:spcAft>
              </a:pPr>
              <a:endParaRPr lang="fr-FR" sz="700" kern="1200"/>
            </a:p>
          </p:txBody>
        </p:sp>
        <p:sp>
          <p:nvSpPr>
            <p:cNvPr id="34" name="Forme libre 33"/>
            <p:cNvSpPr/>
            <p:nvPr/>
          </p:nvSpPr>
          <p:spPr>
            <a:xfrm>
              <a:off x="3347830" y="399508"/>
              <a:ext cx="842699" cy="546737"/>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w="12700"/>
          </p:spPr>
          <p:style>
            <a:lnRef idx="1">
              <a:schemeClr val="accent3"/>
            </a:lnRef>
            <a:fillRef idx="3">
              <a:schemeClr val="accent3"/>
            </a:fillRef>
            <a:effectRef idx="2">
              <a:schemeClr val="accent3"/>
            </a:effectRef>
            <a:fontRef idx="minor">
              <a:schemeClr val="lt1"/>
            </a:fontRef>
          </p:style>
          <p:txBody>
            <a:bodyPr spcFirstLastPara="0" vert="horz" wrap="square" lIns="19326" tIns="19326" rIns="19326" bIns="19326" numCol="1" spcCol="1270" anchor="ctr" anchorCtr="0">
              <a:noAutofit/>
            </a:bodyPr>
            <a:lstStyle/>
            <a:p>
              <a:pPr lvl="0" algn="ctr" defTabSz="488950">
                <a:spcBef>
                  <a:spcPct val="0"/>
                </a:spcBef>
                <a:spcAft>
                  <a:spcPct val="35000"/>
                </a:spcAft>
              </a:pPr>
              <a:r>
                <a:rPr lang="fr-FR" sz="1600" b="1" kern="1200" dirty="0" smtClean="0">
                  <a:solidFill>
                    <a:schemeClr val="bg1"/>
                  </a:solidFill>
                </a:rPr>
                <a:t>Bases d’envoi</a:t>
              </a:r>
              <a:endParaRPr lang="fr-FR" sz="1600" b="1" kern="1200" dirty="0">
                <a:solidFill>
                  <a:schemeClr val="bg1"/>
                </a:solidFill>
              </a:endParaRPr>
            </a:p>
          </p:txBody>
        </p:sp>
        <p:sp>
          <p:nvSpPr>
            <p:cNvPr id="35" name="Forme libre 34"/>
            <p:cNvSpPr/>
            <p:nvPr/>
          </p:nvSpPr>
          <p:spPr>
            <a:xfrm rot="19457599">
              <a:off x="4151512" y="607237"/>
              <a:ext cx="415115" cy="14392"/>
            </a:xfrm>
            <a:custGeom>
              <a:avLst/>
              <a:gdLst>
                <a:gd name="connsiteX0" fmla="*/ 0 w 415115"/>
                <a:gd name="connsiteY0" fmla="*/ 7196 h 14392"/>
                <a:gd name="connsiteX1" fmla="*/ 415115 w 415115"/>
                <a:gd name="connsiteY1" fmla="*/ 7196 h 14392"/>
              </a:gdLst>
              <a:ahLst/>
              <a:cxnLst>
                <a:cxn ang="0">
                  <a:pos x="connsiteX0" y="connsiteY0"/>
                </a:cxn>
                <a:cxn ang="0">
                  <a:pos x="connsiteX1" y="connsiteY1"/>
                </a:cxn>
              </a:cxnLst>
              <a:rect l="l" t="t" r="r" b="b"/>
              <a:pathLst>
                <a:path w="415115" h="14392">
                  <a:moveTo>
                    <a:pt x="0" y="7196"/>
                  </a:moveTo>
                  <a:lnTo>
                    <a:pt x="415115" y="7196"/>
                  </a:lnTo>
                </a:path>
              </a:pathLst>
            </a:custGeom>
            <a:noFill/>
            <a:ln w="12700">
              <a:solidFill>
                <a:schemeClr val="accent3"/>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09879" tIns="-3183" rIns="209880" bIns="-3181" numCol="1" spcCol="1270" anchor="ctr" anchorCtr="0">
              <a:noAutofit/>
            </a:bodyPr>
            <a:lstStyle/>
            <a:p>
              <a:pPr lvl="0" algn="ctr" defTabSz="222250">
                <a:lnSpc>
                  <a:spcPct val="90000"/>
                </a:lnSpc>
                <a:spcBef>
                  <a:spcPct val="0"/>
                </a:spcBef>
                <a:spcAft>
                  <a:spcPct val="35000"/>
                </a:spcAft>
              </a:pPr>
              <a:endParaRPr lang="fr-FR" sz="500" kern="1200"/>
            </a:p>
          </p:txBody>
        </p:sp>
        <p:sp>
          <p:nvSpPr>
            <p:cNvPr id="36" name="Forme libre 35"/>
            <p:cNvSpPr/>
            <p:nvPr/>
          </p:nvSpPr>
          <p:spPr>
            <a:xfrm>
              <a:off x="4527609" y="341881"/>
              <a:ext cx="842699" cy="30282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w="12700"/>
          </p:spPr>
          <p:style>
            <a:lnRef idx="1">
              <a:schemeClr val="accent3"/>
            </a:lnRef>
            <a:fillRef idx="3">
              <a:schemeClr val="accent3"/>
            </a:fillRef>
            <a:effectRef idx="2">
              <a:schemeClr val="accent3"/>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200" b="1" kern="1200" dirty="0" smtClean="0">
                  <a:solidFill>
                    <a:schemeClr val="bg1"/>
                  </a:solidFill>
                </a:rPr>
                <a:t>Destinataire</a:t>
              </a:r>
              <a:endParaRPr lang="fr-FR" sz="1200" b="1" kern="1200" dirty="0">
                <a:solidFill>
                  <a:schemeClr val="bg1"/>
                </a:solidFill>
              </a:endParaRPr>
            </a:p>
          </p:txBody>
        </p:sp>
        <p:sp>
          <p:nvSpPr>
            <p:cNvPr id="37" name="Forme libre 36"/>
            <p:cNvSpPr/>
            <p:nvPr/>
          </p:nvSpPr>
          <p:spPr>
            <a:xfrm rot="2142401">
              <a:off x="4151512" y="849513"/>
              <a:ext cx="415115" cy="14392"/>
            </a:xfrm>
            <a:custGeom>
              <a:avLst/>
              <a:gdLst>
                <a:gd name="connsiteX0" fmla="*/ 0 w 415115"/>
                <a:gd name="connsiteY0" fmla="*/ 7196 h 14392"/>
                <a:gd name="connsiteX1" fmla="*/ 415115 w 415115"/>
                <a:gd name="connsiteY1" fmla="*/ 7196 h 14392"/>
              </a:gdLst>
              <a:ahLst/>
              <a:cxnLst>
                <a:cxn ang="0">
                  <a:pos x="connsiteX0" y="connsiteY0"/>
                </a:cxn>
                <a:cxn ang="0">
                  <a:pos x="connsiteX1" y="connsiteY1"/>
                </a:cxn>
              </a:cxnLst>
              <a:rect l="l" t="t" r="r" b="b"/>
              <a:pathLst>
                <a:path w="415115" h="14392">
                  <a:moveTo>
                    <a:pt x="0" y="7196"/>
                  </a:moveTo>
                  <a:lnTo>
                    <a:pt x="415115" y="7196"/>
                  </a:lnTo>
                </a:path>
              </a:pathLst>
            </a:custGeom>
            <a:noFill/>
            <a:ln w="12700">
              <a:solidFill>
                <a:schemeClr val="accent3"/>
              </a:solidFill>
            </a:ln>
          </p:spPr>
          <p:style>
            <a:lnRef idx="2">
              <a:schemeClr val="accent3">
                <a:tint val="70000"/>
                <a:hueOff val="0"/>
                <a:satOff val="0"/>
                <a:lumOff val="0"/>
                <a:alphaOff val="0"/>
              </a:schemeClr>
            </a:lnRef>
            <a:fillRef idx="0">
              <a:scrgbClr r="0" g="0" b="0"/>
            </a:fillRef>
            <a:effectRef idx="0">
              <a:schemeClr val="accent3">
                <a:tint val="70000"/>
                <a:hueOff val="0"/>
                <a:satOff val="0"/>
                <a:lumOff val="0"/>
                <a:alphaOff val="0"/>
              </a:schemeClr>
            </a:effectRef>
            <a:fontRef idx="minor">
              <a:schemeClr val="tx1">
                <a:hueOff val="0"/>
                <a:satOff val="0"/>
                <a:lumOff val="0"/>
                <a:alphaOff val="0"/>
              </a:schemeClr>
            </a:fontRef>
          </p:style>
          <p:txBody>
            <a:bodyPr spcFirstLastPara="0" vert="horz" wrap="square" lIns="209878" tIns="-3182" rIns="209881" bIns="-3182" numCol="1" spcCol="1270" anchor="ctr" anchorCtr="0">
              <a:noAutofit/>
            </a:bodyPr>
            <a:lstStyle/>
            <a:p>
              <a:pPr lvl="0" algn="ctr" defTabSz="222250">
                <a:lnSpc>
                  <a:spcPct val="90000"/>
                </a:lnSpc>
                <a:spcBef>
                  <a:spcPct val="0"/>
                </a:spcBef>
                <a:spcAft>
                  <a:spcPct val="35000"/>
                </a:spcAft>
              </a:pPr>
              <a:endParaRPr lang="fr-FR" sz="500" kern="1200"/>
            </a:p>
          </p:txBody>
        </p:sp>
        <p:sp>
          <p:nvSpPr>
            <p:cNvPr id="38" name="Forme libre 37"/>
            <p:cNvSpPr/>
            <p:nvPr/>
          </p:nvSpPr>
          <p:spPr>
            <a:xfrm>
              <a:off x="4527609" y="826433"/>
              <a:ext cx="842699" cy="302828"/>
            </a:xfrm>
            <a:custGeom>
              <a:avLst/>
              <a:gdLst>
                <a:gd name="connsiteX0" fmla="*/ 0 w 842699"/>
                <a:gd name="connsiteY0" fmla="*/ 42135 h 421349"/>
                <a:gd name="connsiteX1" fmla="*/ 42135 w 842699"/>
                <a:gd name="connsiteY1" fmla="*/ 0 h 421349"/>
                <a:gd name="connsiteX2" fmla="*/ 800564 w 842699"/>
                <a:gd name="connsiteY2" fmla="*/ 0 h 421349"/>
                <a:gd name="connsiteX3" fmla="*/ 842699 w 842699"/>
                <a:gd name="connsiteY3" fmla="*/ 42135 h 421349"/>
                <a:gd name="connsiteX4" fmla="*/ 842699 w 842699"/>
                <a:gd name="connsiteY4" fmla="*/ 379214 h 421349"/>
                <a:gd name="connsiteX5" fmla="*/ 800564 w 842699"/>
                <a:gd name="connsiteY5" fmla="*/ 421349 h 421349"/>
                <a:gd name="connsiteX6" fmla="*/ 42135 w 842699"/>
                <a:gd name="connsiteY6" fmla="*/ 421349 h 421349"/>
                <a:gd name="connsiteX7" fmla="*/ 0 w 842699"/>
                <a:gd name="connsiteY7" fmla="*/ 379214 h 421349"/>
                <a:gd name="connsiteX8" fmla="*/ 0 w 842699"/>
                <a:gd name="connsiteY8" fmla="*/ 42135 h 4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699" h="421349">
                  <a:moveTo>
                    <a:pt x="0" y="42135"/>
                  </a:moveTo>
                  <a:cubicBezTo>
                    <a:pt x="0" y="18864"/>
                    <a:pt x="18864" y="0"/>
                    <a:pt x="42135" y="0"/>
                  </a:cubicBezTo>
                  <a:lnTo>
                    <a:pt x="800564" y="0"/>
                  </a:lnTo>
                  <a:cubicBezTo>
                    <a:pt x="823835" y="0"/>
                    <a:pt x="842699" y="18864"/>
                    <a:pt x="842699" y="42135"/>
                  </a:cubicBezTo>
                  <a:lnTo>
                    <a:pt x="842699" y="379214"/>
                  </a:lnTo>
                  <a:cubicBezTo>
                    <a:pt x="842699" y="402485"/>
                    <a:pt x="823835" y="421349"/>
                    <a:pt x="800564" y="421349"/>
                  </a:cubicBezTo>
                  <a:lnTo>
                    <a:pt x="42135" y="421349"/>
                  </a:lnTo>
                  <a:cubicBezTo>
                    <a:pt x="18864" y="421349"/>
                    <a:pt x="0" y="402485"/>
                    <a:pt x="0" y="379214"/>
                  </a:cubicBezTo>
                  <a:lnTo>
                    <a:pt x="0" y="42135"/>
                  </a:lnTo>
                  <a:close/>
                </a:path>
              </a:pathLst>
            </a:custGeom>
            <a:ln w="12700"/>
          </p:spPr>
          <p:style>
            <a:lnRef idx="1">
              <a:schemeClr val="accent3"/>
            </a:lnRef>
            <a:fillRef idx="3">
              <a:schemeClr val="accent3"/>
            </a:fillRef>
            <a:effectRef idx="2">
              <a:schemeClr val="accent3"/>
            </a:effectRef>
            <a:fontRef idx="minor">
              <a:schemeClr val="lt1"/>
            </a:fontRef>
          </p:style>
          <p:txBody>
            <a:bodyPr spcFirstLastPara="0" vert="horz" wrap="square" lIns="19326" tIns="19326" rIns="19326" bIns="19326" numCol="1" spcCol="1270" anchor="ctr" anchorCtr="0">
              <a:noAutofit/>
            </a:bodyPr>
            <a:lstStyle/>
            <a:p>
              <a:pPr lvl="0" algn="ctr" defTabSz="488950">
                <a:lnSpc>
                  <a:spcPct val="90000"/>
                </a:lnSpc>
                <a:spcBef>
                  <a:spcPct val="0"/>
                </a:spcBef>
                <a:spcAft>
                  <a:spcPct val="35000"/>
                </a:spcAft>
              </a:pPr>
              <a:r>
                <a:rPr lang="fr-FR" sz="1200" b="1" kern="1200" dirty="0" smtClean="0">
                  <a:solidFill>
                    <a:schemeClr val="bg1"/>
                  </a:solidFill>
                </a:rPr>
                <a:t>Sujet</a:t>
              </a:r>
              <a:endParaRPr lang="fr-FR" sz="1200" b="1" kern="1200" dirty="0">
                <a:solidFill>
                  <a:schemeClr val="bg1"/>
                </a:solidFill>
              </a:endParaRPr>
            </a:p>
          </p:txBody>
        </p:sp>
        <p:sp>
          <p:nvSpPr>
            <p:cNvPr id="78" name="Rectangle à coins arrondis 77"/>
            <p:cNvSpPr/>
            <p:nvPr/>
          </p:nvSpPr>
          <p:spPr>
            <a:xfrm>
              <a:off x="5464477" y="128943"/>
              <a:ext cx="819093" cy="1336441"/>
            </a:xfrm>
            <a:prstGeom prst="roundRect">
              <a:avLst/>
            </a:prstGeom>
            <a:gradFill flip="none" rotWithShape="1">
              <a:gsLst>
                <a:gs pos="0">
                  <a:srgbClr val="53E75A">
                    <a:tint val="66000"/>
                    <a:satMod val="160000"/>
                  </a:srgbClr>
                </a:gs>
                <a:gs pos="50000">
                  <a:srgbClr val="53E75A">
                    <a:tint val="44500"/>
                    <a:satMod val="160000"/>
                  </a:srgbClr>
                </a:gs>
                <a:gs pos="100000">
                  <a:srgbClr val="53E75A">
                    <a:tint val="23500"/>
                    <a:satMod val="160000"/>
                  </a:srgbClr>
                </a:gs>
              </a:gsLst>
              <a:lin ang="13500000" scaled="1"/>
              <a:tileRect/>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2">
                      <a:lumMod val="50000"/>
                    </a:schemeClr>
                  </a:solidFill>
                </a:rPr>
                <a:t>A</a:t>
              </a:r>
            </a:p>
            <a:p>
              <a:pPr algn="ctr"/>
              <a:r>
                <a:rPr lang="fr-FR" sz="1600" dirty="0" smtClean="0">
                  <a:solidFill>
                    <a:schemeClr val="tx2">
                      <a:lumMod val="50000"/>
                    </a:schemeClr>
                  </a:solidFill>
                </a:rPr>
                <a:t>Cc</a:t>
              </a:r>
            </a:p>
            <a:p>
              <a:pPr algn="ctr">
                <a:lnSpc>
                  <a:spcPct val="100000"/>
                </a:lnSpc>
              </a:pPr>
              <a:r>
                <a:rPr lang="fr-FR" sz="1600" dirty="0" smtClean="0">
                  <a:solidFill>
                    <a:schemeClr val="tx2">
                      <a:lumMod val="50000"/>
                    </a:schemeClr>
                  </a:solidFill>
                </a:rPr>
                <a:t>Cci</a:t>
              </a:r>
            </a:p>
            <a:p>
              <a:pPr algn="ctr"/>
              <a:r>
                <a:rPr lang="fr-FR" sz="1600" dirty="0" smtClean="0">
                  <a:solidFill>
                    <a:schemeClr val="tx2">
                      <a:lumMod val="50000"/>
                    </a:schemeClr>
                  </a:solidFill>
                </a:rPr>
                <a:t>_____</a:t>
              </a:r>
            </a:p>
            <a:p>
              <a:pPr algn="ctr"/>
              <a:r>
                <a:rPr lang="fr-FR" sz="1600" dirty="0" smtClean="0">
                  <a:solidFill>
                    <a:schemeClr val="tx2">
                      <a:lumMod val="50000"/>
                    </a:schemeClr>
                  </a:solidFill>
                </a:rPr>
                <a:t>[</a:t>
              </a:r>
              <a:r>
                <a:rPr lang="fr-FR" sz="1600" dirty="0" err="1" smtClean="0">
                  <a:solidFill>
                    <a:schemeClr val="tx2">
                      <a:lumMod val="50000"/>
                    </a:schemeClr>
                  </a:solidFill>
                </a:rPr>
                <a:t>aa</a:t>
              </a:r>
              <a:r>
                <a:rPr lang="fr-FR" sz="1600" dirty="0" smtClean="0">
                  <a:solidFill>
                    <a:schemeClr val="tx2">
                      <a:lumMod val="50000"/>
                    </a:schemeClr>
                  </a:solidFill>
                </a:rPr>
                <a:t>] cc</a:t>
              </a:r>
              <a:endParaRPr lang="fr-FR" sz="2000" dirty="0">
                <a:solidFill>
                  <a:schemeClr val="tx2">
                    <a:lumMod val="50000"/>
                  </a:schemeClr>
                </a:solidFill>
              </a:endParaRPr>
            </a:p>
          </p:txBody>
        </p:sp>
      </p:grpSp>
    </p:spTree>
    <p:extLst>
      <p:ext uri="{BB962C8B-B14F-4D97-AF65-F5344CB8AC3E}">
        <p14:creationId xmlns:p14="http://schemas.microsoft.com/office/powerpoint/2010/main" val="31764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Réflexion et questions</a:t>
            </a:r>
            <a:endParaRPr lang="fr-FR" dirty="0"/>
          </a:p>
        </p:txBody>
      </p:sp>
      <p:sp>
        <p:nvSpPr>
          <p:cNvPr id="5" name="Content Placeholder 2"/>
          <p:cNvSpPr>
            <a:spLocks noGrp="1"/>
          </p:cNvSpPr>
          <p:nvPr>
            <p:ph idx="1"/>
          </p:nvPr>
        </p:nvSpPr>
        <p:spPr>
          <a:xfrm>
            <a:off x="2982190" y="2152800"/>
            <a:ext cx="5870865" cy="2406500"/>
          </a:xfrm>
        </p:spPr>
        <p:txBody>
          <a:bodyPr>
            <a:noAutofit/>
          </a:bodyPr>
          <a:lstStyle/>
          <a:p>
            <a:pPr marL="0" indent="0">
              <a:buNone/>
            </a:pPr>
            <a:r>
              <a:rPr lang="fr-FR" sz="2400" b="1" dirty="0" smtClean="0"/>
              <a:t>Configurez votre boite mél </a:t>
            </a:r>
            <a:r>
              <a:rPr lang="fr-FR" sz="2400" dirty="0" smtClean="0"/>
              <a:t>!</a:t>
            </a:r>
            <a:endParaRPr lang="fr-FR"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4648362"/>
            <a:ext cx="773365" cy="737678"/>
          </a:xfrm>
          <a:prstGeom prst="rect">
            <a:avLst/>
          </a:prstGeom>
          <a:ln>
            <a:noFill/>
          </a:ln>
          <a:effectLst>
            <a:outerShdw blurRad="190500" algn="tl" rotWithShape="0">
              <a:srgbClr val="000000">
                <a:alpha val="70000"/>
              </a:srgbClr>
            </a:outerShdw>
          </a:effectLst>
        </p:spPr>
      </p:pic>
      <p:sp>
        <p:nvSpPr>
          <p:cNvPr id="7" name="TextBox 6"/>
          <p:cNvSpPr txBox="1"/>
          <p:nvPr/>
        </p:nvSpPr>
        <p:spPr>
          <a:xfrm>
            <a:off x="4841310" y="4807323"/>
            <a:ext cx="2755026" cy="397032"/>
          </a:xfrm>
          <a:prstGeom prst="rect">
            <a:avLst/>
          </a:prstGeom>
          <a:noFill/>
        </p:spPr>
        <p:txBody>
          <a:bodyPr wrap="square" rtlCol="0">
            <a:spAutoFit/>
          </a:bodyPr>
          <a:lstStyle/>
          <a:p>
            <a:r>
              <a:rPr lang="fr-FR" sz="2200" b="0" dirty="0" smtClean="0">
                <a:solidFill>
                  <a:srgbClr val="8D42C6"/>
                </a:solidFill>
                <a:latin typeface="Calibri" panose="020F0502020204030204" pitchFamily="34" charset="0"/>
              </a:rPr>
              <a:t>Quiz sous cette vidéo</a:t>
            </a:r>
            <a:endParaRPr lang="fr-FR" sz="2200" b="0" dirty="0">
              <a:latin typeface="Calibri" panose="020F0502020204030204" pitchFamily="34" charset="0"/>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12</a:t>
            </a:fld>
            <a:endParaRPr lang="fr-FR"/>
          </a:p>
        </p:txBody>
      </p:sp>
    </p:spTree>
    <p:extLst>
      <p:ext uri="{BB962C8B-B14F-4D97-AF65-F5344CB8AC3E}">
        <p14:creationId xmlns:p14="http://schemas.microsoft.com/office/powerpoint/2010/main" val="15082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13</a:t>
            </a:fld>
            <a:endParaRPr lang="fr-FR"/>
          </a:p>
        </p:txBody>
      </p:sp>
      <p:grpSp>
        <p:nvGrpSpPr>
          <p:cNvPr id="16" name="Group 15"/>
          <p:cNvGrpSpPr/>
          <p:nvPr/>
        </p:nvGrpSpPr>
        <p:grpSpPr>
          <a:xfrm>
            <a:off x="3357316" y="1188995"/>
            <a:ext cx="4999094" cy="3851714"/>
            <a:chOff x="3357316" y="1188995"/>
            <a:chExt cx="4999094" cy="3851714"/>
          </a:xfrm>
        </p:grpSpPr>
        <p:sp>
          <p:nvSpPr>
            <p:cNvPr id="17" name="Freeform 16"/>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Bien utiliser le mail</a:t>
              </a:r>
              <a:endParaRPr lang="fr-FR" sz="2700" b="0" kern="1200" dirty="0">
                <a:solidFill>
                  <a:schemeClr val="bg1">
                    <a:lumMod val="50000"/>
                  </a:schemeClr>
                </a:solidFill>
              </a:endParaRPr>
            </a:p>
          </p:txBody>
        </p:sp>
        <p:sp>
          <p:nvSpPr>
            <p:cNvPr id="18" name="Oval 17"/>
            <p:cNvSpPr/>
            <p:nvPr/>
          </p:nvSpPr>
          <p:spPr>
            <a:xfrm>
              <a:off x="3357316" y="1188995"/>
              <a:ext cx="664264" cy="664264"/>
            </a:xfrm>
            <a:prstGeom prst="ellipse">
              <a:avLst/>
            </a:prstGeom>
            <a:ln>
              <a:solidFill>
                <a:srgbClr val="FFC39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solidFill>
              <a:srgbClr val="FFFF00"/>
            </a:solidFill>
            <a:ln>
              <a:solidFill>
                <a:srgbClr val="FFDBDB"/>
              </a:solidFill>
            </a:ln>
          </p:spPr>
          <p:style>
            <a:lnRef idx="1">
              <a:schemeClr val="accent2"/>
            </a:lnRef>
            <a:fillRef idx="2">
              <a:schemeClr val="accent2"/>
            </a:fillRef>
            <a:effectRef idx="1">
              <a:schemeClr val="accent2"/>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solidFill>
                    <a:schemeClr val="tx1">
                      <a:lumMod val="95000"/>
                      <a:lumOff val="5000"/>
                    </a:schemeClr>
                  </a:solidFill>
                </a:rPr>
                <a:t>Sécurité des données</a:t>
              </a:r>
              <a:endParaRPr lang="fr-FR" sz="2700" kern="1200" dirty="0">
                <a:solidFill>
                  <a:schemeClr val="tx1">
                    <a:lumMod val="95000"/>
                    <a:lumOff val="5000"/>
                  </a:schemeClr>
                </a:solidFill>
              </a:endParaRPr>
            </a:p>
          </p:txBody>
        </p:sp>
        <p:sp>
          <p:nvSpPr>
            <p:cNvPr id="20" name="Oval 19"/>
            <p:cNvSpPr/>
            <p:nvPr/>
          </p:nvSpPr>
          <p:spPr>
            <a:xfrm>
              <a:off x="3738110" y="1985857"/>
              <a:ext cx="664264" cy="664264"/>
            </a:xfrm>
            <a:prstGeom prst="ellipse">
              <a:avLst/>
            </a:prstGeom>
            <a:ln>
              <a:solidFill>
                <a:srgbClr val="FFFF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ln>
              <a:solidFill>
                <a:srgbClr val="DDFDAE"/>
              </a:solidFill>
            </a:ln>
          </p:spPr>
          <p:style>
            <a:lnRef idx="1">
              <a:schemeClr val="accent3"/>
            </a:lnRef>
            <a:fillRef idx="2">
              <a:schemeClr val="accent3"/>
            </a:fillRef>
            <a:effectRef idx="1">
              <a:schemeClr val="accent3"/>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Collaborer à distance</a:t>
              </a:r>
              <a:endParaRPr lang="fr-FR" sz="2700" b="0" kern="1200" dirty="0">
                <a:solidFill>
                  <a:schemeClr val="bg1">
                    <a:lumMod val="50000"/>
                  </a:schemeClr>
                </a:solidFill>
              </a:endParaRPr>
            </a:p>
          </p:txBody>
        </p:sp>
        <p:sp>
          <p:nvSpPr>
            <p:cNvPr id="22" name="Oval 21"/>
            <p:cNvSpPr/>
            <p:nvPr/>
          </p:nvSpPr>
          <p:spPr>
            <a:xfrm>
              <a:off x="3854983" y="2782720"/>
              <a:ext cx="664264" cy="664264"/>
            </a:xfrm>
            <a:prstGeom prst="ellipse">
              <a:avLst/>
            </a:prstGeom>
            <a:ln>
              <a:solidFill>
                <a:srgbClr val="DDFDA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Autres outils internet</a:t>
              </a:r>
              <a:endParaRPr lang="fr-FR" sz="2700" b="0" kern="1200" dirty="0">
                <a:solidFill>
                  <a:schemeClr val="bg1">
                    <a:lumMod val="50000"/>
                  </a:schemeClr>
                </a:solidFill>
              </a:endParaRPr>
            </a:p>
          </p:txBody>
        </p:sp>
        <p:sp>
          <p:nvSpPr>
            <p:cNvPr id="24" name="Oval 23"/>
            <p:cNvSpPr/>
            <p:nvPr/>
          </p:nvSpPr>
          <p:spPr>
            <a:xfrm>
              <a:off x="3738110" y="3579582"/>
              <a:ext cx="664264" cy="664264"/>
            </a:xfrm>
            <a:prstGeom prst="ellipse">
              <a:avLst/>
            </a:prstGeom>
            <a:ln>
              <a:solidFill>
                <a:srgbClr val="CFBDE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Les réunions en ligne</a:t>
              </a:r>
              <a:endParaRPr lang="fr-FR" sz="2700" b="0" kern="1200" dirty="0">
                <a:solidFill>
                  <a:schemeClr val="bg1">
                    <a:lumMod val="50000"/>
                  </a:schemeClr>
                </a:solidFill>
              </a:endParaRPr>
            </a:p>
          </p:txBody>
        </p:sp>
        <p:sp>
          <p:nvSpPr>
            <p:cNvPr id="26" name="Oval 25"/>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214744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Grp="1" noChangeArrowheads="1"/>
          </p:cNvSpPr>
          <p:nvPr>
            <p:ph type="title"/>
          </p:nvPr>
        </p:nvSpPr>
        <p:spPr bwMode="auto">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Les outils informatiques</a:t>
            </a:r>
          </a:p>
          <a:p>
            <a:pPr algn="ctr"/>
            <a:r>
              <a:rPr lang="fr-FR" sz="2800" b="1" dirty="0" smtClean="0">
                <a:solidFill>
                  <a:schemeClr val="accent1">
                    <a:lumMod val="50000"/>
                  </a:schemeClr>
                </a:solidFill>
                <a:latin typeface="Calibri" pitchFamily="34" charset="0"/>
              </a:rPr>
              <a:t>Chapitre </a:t>
            </a:r>
            <a:r>
              <a:rPr lang="fr-FR" sz="2800" dirty="0">
                <a:solidFill>
                  <a:schemeClr val="accent1">
                    <a:lumMod val="50000"/>
                  </a:schemeClr>
                </a:solidFill>
                <a:latin typeface="Calibri" pitchFamily="34" charset="0"/>
              </a:rPr>
              <a:t>2</a:t>
            </a:r>
            <a:endParaRPr lang="fr-FR" sz="2800" b="1" dirty="0" smtClean="0">
              <a:solidFill>
                <a:schemeClr val="accent1">
                  <a:lumMod val="50000"/>
                </a:schemeClr>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14</a:t>
            </a:fld>
            <a:endParaRPr lang="fr-FR"/>
          </a:p>
        </p:txBody>
      </p:sp>
      <p:sp>
        <p:nvSpPr>
          <p:cNvPr id="7" name="Rectangle 176"/>
          <p:cNvSpPr txBox="1">
            <a:spLocks noChangeArrowheads="1"/>
          </p:cNvSpPr>
          <p:nvPr/>
        </p:nvSpPr>
        <p:spPr>
          <a:xfrm>
            <a:off x="2699792" y="4973585"/>
            <a:ext cx="6313582" cy="571500"/>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Les risques de sécurité</a:t>
            </a:r>
            <a:endParaRPr lang="fr-FR" sz="3600" b="1" dirty="0" smtClean="0">
              <a:solidFill>
                <a:srgbClr val="002060"/>
              </a:solidFill>
              <a:latin typeface="+mn-lt"/>
            </a:endParaRPr>
          </a:p>
        </p:txBody>
      </p:sp>
      <p:pic>
        <p:nvPicPr>
          <p:cNvPr id="2050" name="Picture 2" descr="File:Credit card the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975" y="941819"/>
            <a:ext cx="4544680" cy="35772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393600" y="4567657"/>
            <a:ext cx="2053715" cy="216982"/>
          </a:xfrm>
          <a:prstGeom prst="rect">
            <a:avLst/>
          </a:prstGeom>
          <a:noFill/>
        </p:spPr>
        <p:txBody>
          <a:bodyPr wrap="square" rtlCol="0">
            <a:spAutoFit/>
          </a:bodyPr>
          <a:lstStyle/>
          <a:p>
            <a:pPr marL="0" lvl="1"/>
            <a:r>
              <a:rPr lang="fr-FR" sz="900" b="0" dirty="0" smtClean="0">
                <a:latin typeface="+mn-lt"/>
              </a:rPr>
              <a:t>Image Commons cc-by </a:t>
            </a:r>
            <a:r>
              <a:rPr lang="fr-FR" sz="900" b="0" dirty="0">
                <a:latin typeface="+mn-lt"/>
              </a:rPr>
              <a:t>: </a:t>
            </a:r>
            <a:r>
              <a:rPr lang="fr-FR" sz="900" b="0" dirty="0">
                <a:latin typeface="+mn-lt"/>
                <a:hlinkClick r:id="rId4"/>
              </a:rPr>
              <a:t>source </a:t>
            </a:r>
            <a:endParaRPr lang="fr-FR" sz="900" b="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La protection de la confidentialité</a:t>
            </a:r>
          </a:p>
        </p:txBody>
      </p:sp>
      <p:sp>
        <p:nvSpPr>
          <p:cNvPr id="285699" name="Rectangle 3"/>
          <p:cNvSpPr>
            <a:spLocks noGrp="1" noChangeArrowheads="1"/>
          </p:cNvSpPr>
          <p:nvPr>
            <p:ph idx="1"/>
          </p:nvPr>
        </p:nvSpPr>
        <p:spPr/>
        <p:txBody>
          <a:bodyPr/>
          <a:lstStyle/>
          <a:p>
            <a:pPr marL="0" indent="0">
              <a:buNone/>
            </a:pPr>
            <a:r>
              <a:rPr lang="fr-FR" sz="2400" dirty="0" smtClean="0"/>
              <a:t>Confidentialité garantie par </a:t>
            </a:r>
            <a:r>
              <a:rPr lang="fr-FR" sz="2400" b="1" dirty="0" smtClean="0"/>
              <a:t>mot de passe</a:t>
            </a:r>
            <a:r>
              <a:rPr lang="fr-FR" sz="2400" dirty="0" smtClean="0"/>
              <a:t>, mais</a:t>
            </a:r>
          </a:p>
          <a:p>
            <a:pPr lvl="1">
              <a:buFont typeface="Arial" panose="020B0604020202020204" pitchFamily="34" charset="0"/>
              <a:buChar char="•"/>
            </a:pPr>
            <a:r>
              <a:rPr lang="fr-FR" sz="2000" dirty="0" smtClean="0"/>
              <a:t>Les mails sont peu sûrs </a:t>
            </a:r>
          </a:p>
          <a:p>
            <a:pPr lvl="1">
              <a:buFont typeface="Arial" panose="020B0604020202020204" pitchFamily="34" charset="0"/>
              <a:buChar char="•"/>
            </a:pPr>
            <a:r>
              <a:rPr lang="fr-FR" sz="2000" dirty="0" smtClean="0"/>
              <a:t>Espionnage des entreprises</a:t>
            </a:r>
          </a:p>
          <a:p>
            <a:pPr lvl="1">
              <a:buFont typeface="Arial" panose="020B0604020202020204" pitchFamily="34" charset="0"/>
              <a:buChar char="•"/>
            </a:pPr>
            <a:r>
              <a:rPr lang="fr-FR" sz="2000" dirty="0" smtClean="0"/>
              <a:t>Numéros de cartes de crédits détournés</a:t>
            </a:r>
          </a:p>
          <a:p>
            <a:pPr lvl="1">
              <a:buFont typeface="Arial" panose="020B0604020202020204" pitchFamily="34" charset="0"/>
              <a:buChar char="•"/>
            </a:pPr>
            <a:r>
              <a:rPr lang="fr-FR" sz="2000" dirty="0" smtClean="0"/>
              <a:t>Espionnage « politique » des citoyens</a:t>
            </a:r>
          </a:p>
          <a:p>
            <a:pPr lvl="1">
              <a:buFont typeface="Arial" panose="020B0604020202020204" pitchFamily="34" charset="0"/>
              <a:buChar char="•"/>
            </a:pPr>
            <a:r>
              <a:rPr lang="fr-FR" sz="2000" dirty="0" smtClean="0"/>
              <a:t>Vol de données personnelles : photos…</a:t>
            </a:r>
          </a:p>
          <a:p>
            <a:pPr lvl="1">
              <a:buFont typeface="Arial" panose="020B0604020202020204" pitchFamily="34" charset="0"/>
              <a:buChar char="•"/>
            </a:pPr>
            <a:endParaRPr lang="fr-FR" sz="2000" dirty="0"/>
          </a:p>
          <a:p>
            <a:pPr marL="57150" indent="0" algn="ctr">
              <a:buNone/>
            </a:pPr>
            <a:r>
              <a:rPr lang="fr-FR" sz="3600" dirty="0" smtClean="0">
                <a:solidFill>
                  <a:schemeClr val="accent4">
                    <a:lumMod val="50000"/>
                  </a:schemeClr>
                </a:solidFill>
              </a:rPr>
              <a:t>Quel compromis entre facilité d’utilisation et sécurité ?</a:t>
            </a: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15</a:t>
            </a:fld>
            <a:endParaRPr lang="fr-FR"/>
          </a:p>
        </p:txBody>
      </p:sp>
      <p:sp>
        <p:nvSpPr>
          <p:cNvPr id="6" name="ZoneTexte 5"/>
          <p:cNvSpPr txBox="1"/>
          <p:nvPr/>
        </p:nvSpPr>
        <p:spPr>
          <a:xfrm>
            <a:off x="158399" y="31364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5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fr-FR" sz="2800" dirty="0">
                <a:latin typeface="Calibri" pitchFamily="34" charset="0"/>
                <a:cs typeface="Calibri" pitchFamily="34" charset="0"/>
              </a:rPr>
              <a:t>A éviter :</a:t>
            </a:r>
          </a:p>
        </p:txBody>
      </p:sp>
      <p:sp>
        <p:nvSpPr>
          <p:cNvPr id="29699" name="Rectangle 5"/>
          <p:cNvSpPr>
            <a:spLocks noGrp="1" noChangeArrowheads="1"/>
          </p:cNvSpPr>
          <p:nvPr>
            <p:ph idx="1"/>
          </p:nvPr>
        </p:nvSpPr>
        <p:spPr/>
        <p:txBody>
          <a:bodyPr/>
          <a:lstStyle/>
          <a:p>
            <a:pPr lvl="1"/>
            <a:endParaRPr lang="fr-FR" smtClean="0"/>
          </a:p>
          <a:p>
            <a:pPr lvl="1"/>
            <a:endParaRPr lang="fr-FR" smtClean="0"/>
          </a:p>
          <a:p>
            <a:pPr lvl="1"/>
            <a:endParaRPr lang="fr-FR" smtClean="0"/>
          </a:p>
          <a:p>
            <a:pPr lvl="1"/>
            <a:endParaRPr lang="fr-FR" smtClean="0"/>
          </a:p>
          <a:p>
            <a:pPr lvl="1"/>
            <a:endParaRPr lang="fr-FR" smtClean="0"/>
          </a:p>
        </p:txBody>
      </p:sp>
      <p:sp>
        <p:nvSpPr>
          <p:cNvPr id="289798" name="Rectangle 6"/>
          <p:cNvSpPr>
            <a:spLocks noChangeArrowheads="1"/>
          </p:cNvSpPr>
          <p:nvPr/>
        </p:nvSpPr>
        <p:spPr bwMode="auto">
          <a:xfrm>
            <a:off x="2843809" y="920404"/>
            <a:ext cx="6169565" cy="43823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nSpc>
                <a:spcPct val="100000"/>
              </a:lnSpc>
              <a:spcBef>
                <a:spcPts val="600"/>
              </a:spcBef>
              <a:spcAft>
                <a:spcPts val="1200"/>
              </a:spcAft>
              <a:buClrTx/>
              <a:buFont typeface="Arial" pitchFamily="34" charset="0"/>
              <a:buChar char="•"/>
            </a:pPr>
            <a:r>
              <a:rPr lang="fr-FR" sz="2400" b="0" dirty="0" smtClean="0">
                <a:solidFill>
                  <a:srgbClr val="000000"/>
                </a:solidFill>
                <a:latin typeface="Calibri" pitchFamily="34" charset="0"/>
              </a:rPr>
              <a:t>Mot de passe facile à deviner</a:t>
            </a:r>
          </a:p>
          <a:p>
            <a:pPr marL="285750" indent="-285750">
              <a:lnSpc>
                <a:spcPct val="100000"/>
              </a:lnSpc>
              <a:spcBef>
                <a:spcPts val="600"/>
              </a:spcBef>
              <a:spcAft>
                <a:spcPts val="1200"/>
              </a:spcAft>
              <a:buClrTx/>
              <a:buFont typeface="Arial" pitchFamily="34" charset="0"/>
              <a:buChar char="•"/>
            </a:pPr>
            <a:r>
              <a:rPr lang="fr-FR" sz="2400" dirty="0" smtClean="0">
                <a:solidFill>
                  <a:srgbClr val="000000"/>
                </a:solidFill>
                <a:latin typeface="Calibri" pitchFamily="34" charset="0"/>
              </a:rPr>
              <a:t>Réutiliser</a:t>
            </a:r>
            <a:r>
              <a:rPr lang="fr-FR" sz="2400" b="0" dirty="0" smtClean="0">
                <a:solidFill>
                  <a:srgbClr val="000000"/>
                </a:solidFill>
                <a:latin typeface="Calibri" pitchFamily="34" charset="0"/>
              </a:rPr>
              <a:t> un mot de passe</a:t>
            </a:r>
          </a:p>
          <a:p>
            <a:pPr marL="285750" indent="-285750">
              <a:lnSpc>
                <a:spcPct val="100000"/>
              </a:lnSpc>
              <a:spcBef>
                <a:spcPts val="600"/>
              </a:spcBef>
              <a:spcAft>
                <a:spcPts val="1200"/>
              </a:spcAft>
              <a:buClrTx/>
              <a:buFont typeface="Arial" pitchFamily="34" charset="0"/>
              <a:buChar char="•"/>
            </a:pPr>
            <a:r>
              <a:rPr lang="fr-FR" sz="2400" b="0" dirty="0" smtClean="0">
                <a:solidFill>
                  <a:srgbClr val="000000"/>
                </a:solidFill>
                <a:latin typeface="Calibri" pitchFamily="34" charset="0"/>
              </a:rPr>
              <a:t>Dès </a:t>
            </a:r>
            <a:r>
              <a:rPr lang="fr-FR" sz="2400" b="0" dirty="0">
                <a:solidFill>
                  <a:srgbClr val="000000"/>
                </a:solidFill>
                <a:latin typeface="Calibri" pitchFamily="34" charset="0"/>
              </a:rPr>
              <a:t>qu’il y a </a:t>
            </a:r>
            <a:r>
              <a:rPr lang="fr-FR" sz="2400" dirty="0">
                <a:solidFill>
                  <a:srgbClr val="000000"/>
                </a:solidFill>
                <a:latin typeface="Calibri" pitchFamily="34" charset="0"/>
              </a:rPr>
              <a:t>plus de 3 essais </a:t>
            </a:r>
            <a:r>
              <a:rPr lang="fr-FR" sz="2400" b="0" dirty="0" smtClean="0">
                <a:solidFill>
                  <a:srgbClr val="000000"/>
                </a:solidFill>
                <a:latin typeface="Calibri" pitchFamily="34" charset="0"/>
              </a:rPr>
              <a:t>: pas de dérivé du dictionnaire ou de </a:t>
            </a:r>
            <a:r>
              <a:rPr lang="fr-FR" sz="2400" b="0" dirty="0" err="1" smtClean="0">
                <a:solidFill>
                  <a:srgbClr val="000000"/>
                </a:solidFill>
                <a:latin typeface="Calibri" pitchFamily="34" charset="0"/>
              </a:rPr>
              <a:t>mdp</a:t>
            </a:r>
            <a:r>
              <a:rPr lang="fr-FR" sz="2400" b="0" dirty="0" smtClean="0">
                <a:solidFill>
                  <a:srgbClr val="000000"/>
                </a:solidFill>
                <a:latin typeface="Calibri" pitchFamily="34" charset="0"/>
              </a:rPr>
              <a:t> court</a:t>
            </a:r>
          </a:p>
          <a:p>
            <a:pPr marL="285750" indent="-285750">
              <a:lnSpc>
                <a:spcPct val="100000"/>
              </a:lnSpc>
              <a:spcBef>
                <a:spcPts val="600"/>
              </a:spcBef>
              <a:spcAft>
                <a:spcPts val="1200"/>
              </a:spcAft>
              <a:buClrTx/>
              <a:buFont typeface="Arial" pitchFamily="34" charset="0"/>
              <a:buChar char="•"/>
            </a:pPr>
            <a:r>
              <a:rPr lang="fr-FR" sz="2400" b="0" dirty="0" smtClean="0">
                <a:solidFill>
                  <a:srgbClr val="000000"/>
                </a:solidFill>
                <a:latin typeface="Calibri" pitchFamily="34" charset="0"/>
              </a:rPr>
              <a:t>Attention aux </a:t>
            </a:r>
            <a:r>
              <a:rPr lang="fr-FR" sz="2400" dirty="0">
                <a:solidFill>
                  <a:srgbClr val="000000"/>
                </a:solidFill>
                <a:latin typeface="Calibri" pitchFamily="34" charset="0"/>
              </a:rPr>
              <a:t>questions de sécurité </a:t>
            </a:r>
            <a:r>
              <a:rPr lang="fr-FR" sz="2400" b="0" dirty="0" smtClean="0">
                <a:solidFill>
                  <a:srgbClr val="000000"/>
                </a:solidFill>
                <a:latin typeface="Calibri" pitchFamily="34" charset="0"/>
              </a:rPr>
              <a:t>comme «</a:t>
            </a:r>
            <a:r>
              <a:rPr lang="fr-FR" sz="2400" b="0" dirty="0">
                <a:solidFill>
                  <a:srgbClr val="000000"/>
                </a:solidFill>
                <a:latin typeface="Calibri" pitchFamily="34" charset="0"/>
              </a:rPr>
              <a:t> </a:t>
            </a:r>
            <a:r>
              <a:rPr lang="fr-FR" sz="2400" b="0" dirty="0" smtClean="0">
                <a:solidFill>
                  <a:srgbClr val="000000"/>
                </a:solidFill>
                <a:latin typeface="Calibri" pitchFamily="34" charset="0"/>
              </a:rPr>
              <a:t>votre date de naissance</a:t>
            </a:r>
            <a:r>
              <a:rPr lang="fr-FR" sz="2400" b="0" dirty="0">
                <a:solidFill>
                  <a:srgbClr val="000000"/>
                </a:solidFill>
                <a:latin typeface="Calibri" pitchFamily="34" charset="0"/>
              </a:rPr>
              <a:t> » </a:t>
            </a:r>
            <a:endParaRPr lang="fr-FR" sz="2400" b="0" dirty="0" smtClean="0">
              <a:solidFill>
                <a:srgbClr val="000000"/>
              </a:solidFill>
              <a:latin typeface="Calibri" pitchFamily="34" charset="0"/>
            </a:endParaRPr>
          </a:p>
          <a:p>
            <a:pPr marL="285750" indent="-285750">
              <a:lnSpc>
                <a:spcPct val="100000"/>
              </a:lnSpc>
              <a:spcBef>
                <a:spcPts val="600"/>
              </a:spcBef>
              <a:spcAft>
                <a:spcPts val="1200"/>
              </a:spcAft>
              <a:buClrTx/>
              <a:buFont typeface="Arial" pitchFamily="34" charset="0"/>
              <a:buChar char="•"/>
            </a:pPr>
            <a:r>
              <a:rPr lang="fr-FR" sz="2400" b="0" dirty="0" smtClean="0">
                <a:solidFill>
                  <a:srgbClr val="000000"/>
                </a:solidFill>
                <a:latin typeface="Calibri" pitchFamily="34" charset="0"/>
              </a:rPr>
              <a:t>La </a:t>
            </a:r>
            <a:r>
              <a:rPr lang="fr-FR" sz="2400" dirty="0">
                <a:solidFill>
                  <a:srgbClr val="000000"/>
                </a:solidFill>
                <a:latin typeface="Calibri" pitchFamily="34" charset="0"/>
              </a:rPr>
              <a:t>mémorisation</a:t>
            </a:r>
            <a:r>
              <a:rPr lang="fr-FR" sz="2400" b="0" dirty="0">
                <a:solidFill>
                  <a:srgbClr val="000000"/>
                </a:solidFill>
                <a:latin typeface="Calibri" pitchFamily="34" charset="0"/>
              </a:rPr>
              <a:t> </a:t>
            </a:r>
            <a:r>
              <a:rPr lang="fr-FR" sz="2400" b="0" dirty="0" smtClean="0">
                <a:solidFill>
                  <a:srgbClr val="000000"/>
                </a:solidFill>
                <a:latin typeface="Calibri" pitchFamily="34" charset="0"/>
              </a:rPr>
              <a:t>de </a:t>
            </a:r>
            <a:r>
              <a:rPr lang="fr-FR" sz="2400" b="0" dirty="0" err="1" smtClean="0">
                <a:solidFill>
                  <a:srgbClr val="000000"/>
                </a:solidFill>
                <a:latin typeface="Calibri" pitchFamily="34" charset="0"/>
              </a:rPr>
              <a:t>mdp</a:t>
            </a:r>
            <a:r>
              <a:rPr lang="fr-FR" sz="2400" b="0" dirty="0" smtClean="0">
                <a:solidFill>
                  <a:srgbClr val="000000"/>
                </a:solidFill>
                <a:latin typeface="Calibri" pitchFamily="34" charset="0"/>
              </a:rPr>
              <a:t> par votre navigateur web</a:t>
            </a:r>
          </a:p>
          <a:p>
            <a:pPr marL="285750" indent="-285750">
              <a:spcBef>
                <a:spcPct val="20000"/>
              </a:spcBef>
              <a:spcAft>
                <a:spcPts val="2400"/>
              </a:spcAft>
              <a:buClrTx/>
              <a:buFont typeface="Arial" pitchFamily="34" charset="0"/>
              <a:buChar char="•"/>
            </a:pPr>
            <a:endParaRPr lang="fr-FR" sz="1800" b="0" dirty="0">
              <a:solidFill>
                <a:srgbClr val="000000"/>
              </a:solidFill>
              <a:latin typeface="Calibri" pitchFamily="34" charset="0"/>
            </a:endParaRPr>
          </a:p>
          <a:p>
            <a:pPr marL="285750" indent="-285750">
              <a:spcBef>
                <a:spcPct val="20000"/>
              </a:spcBef>
              <a:buFontTx/>
              <a:buChar char="–"/>
            </a:pPr>
            <a:endParaRPr lang="fr-FR" sz="1800" b="0" dirty="0" smtClean="0">
              <a:solidFill>
                <a:srgbClr val="000000"/>
              </a:solidFill>
              <a:latin typeface="Calibri" pitchFamily="34" charset="0"/>
            </a:endParaRPr>
          </a:p>
          <a:p>
            <a:pPr>
              <a:spcBef>
                <a:spcPct val="20000"/>
              </a:spcBef>
            </a:pPr>
            <a:endParaRPr lang="fr-FR" sz="1800" dirty="0" smtClean="0">
              <a:solidFill>
                <a:srgbClr val="000000"/>
              </a:solidFill>
              <a:latin typeface="Calibri" pitchFamily="34" charset="0"/>
            </a:endParaRPr>
          </a:p>
          <a:p>
            <a:pPr marL="285750" indent="-285750">
              <a:spcBef>
                <a:spcPct val="20000"/>
              </a:spcBef>
              <a:buFontTx/>
              <a:buChar char="–"/>
            </a:pPr>
            <a:endParaRPr lang="fr-FR" sz="1800" b="0" dirty="0" smtClean="0">
              <a:solidFill>
                <a:srgbClr val="000000"/>
              </a:solidFill>
              <a:latin typeface="Calibri" pitchFamily="34" charset="0"/>
            </a:endParaRPr>
          </a:p>
          <a:p>
            <a:pPr marL="285750" indent="-285750">
              <a:spcBef>
                <a:spcPct val="20000"/>
              </a:spcBef>
              <a:buFontTx/>
              <a:buChar char="–"/>
            </a:pPr>
            <a:endParaRPr lang="fr-FR" sz="1800" b="0" dirty="0">
              <a:solidFill>
                <a:srgbClr val="000000"/>
              </a:solidFill>
              <a:latin typeface="Calibri" pitchFamily="34" charset="0"/>
            </a:endParaRPr>
          </a:p>
          <a:p>
            <a:pPr marL="285750" indent="-285750">
              <a:spcBef>
                <a:spcPct val="20000"/>
              </a:spcBef>
              <a:buFontTx/>
              <a:buChar char="–"/>
            </a:pPr>
            <a:endParaRPr lang="fr-FR" sz="1800" b="0" dirty="0">
              <a:solidFill>
                <a:srgbClr val="000000"/>
              </a:solidFill>
              <a:latin typeface="Calibri" pitchFamily="34" charset="0"/>
            </a:endParaRPr>
          </a:p>
          <a:p>
            <a:pPr>
              <a:spcBef>
                <a:spcPct val="20000"/>
              </a:spcBef>
            </a:pPr>
            <a:endParaRPr lang="fr-FR" sz="1800" dirty="0" smtClean="0">
              <a:solidFill>
                <a:srgbClr val="000000"/>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16</a:t>
            </a:fld>
            <a:endParaRPr lang="fr-FR"/>
          </a:p>
        </p:txBody>
      </p:sp>
      <p:sp>
        <p:nvSpPr>
          <p:cNvPr id="7" name="ZoneTexte 6"/>
          <p:cNvSpPr txBox="1"/>
          <p:nvPr/>
        </p:nvSpPr>
        <p:spPr>
          <a:xfrm>
            <a:off x="158399" y="31364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2670300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7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fr-FR" sz="2800" dirty="0" smtClean="0">
                <a:latin typeface="Calibri" pitchFamily="34" charset="0"/>
                <a:cs typeface="Calibri" pitchFamily="34" charset="0"/>
              </a:rPr>
              <a:t>Sécurité ou </a:t>
            </a:r>
            <a:r>
              <a:rPr lang="fr-FR" sz="2800" dirty="0">
                <a:latin typeface="Calibri" pitchFamily="34" charset="0"/>
                <a:cs typeface="Calibri" pitchFamily="34" charset="0"/>
              </a:rPr>
              <a:t>facilité de mémorisation ?</a:t>
            </a:r>
            <a:endParaRPr lang="fr-FR" sz="2800" dirty="0" smtClean="0">
              <a:latin typeface="Calibri" pitchFamily="34" charset="0"/>
              <a:cs typeface="Calibri" pitchFamily="34" charset="0"/>
            </a:endParaRPr>
          </a:p>
        </p:txBody>
      </p:sp>
      <p:sp>
        <p:nvSpPr>
          <p:cNvPr id="29699" name="Rectangle 5"/>
          <p:cNvSpPr>
            <a:spLocks noGrp="1" noChangeArrowheads="1"/>
          </p:cNvSpPr>
          <p:nvPr>
            <p:ph idx="1"/>
          </p:nvPr>
        </p:nvSpPr>
        <p:spPr/>
        <p:txBody>
          <a:bodyPr/>
          <a:lstStyle/>
          <a:p>
            <a:pPr lvl="1"/>
            <a:endParaRPr lang="fr-FR" smtClean="0"/>
          </a:p>
          <a:p>
            <a:pPr lvl="1"/>
            <a:endParaRPr lang="fr-FR" smtClean="0"/>
          </a:p>
          <a:p>
            <a:pPr lvl="1"/>
            <a:endParaRPr lang="fr-FR" smtClean="0"/>
          </a:p>
          <a:p>
            <a:pPr lvl="1"/>
            <a:endParaRPr lang="fr-FR" smtClean="0"/>
          </a:p>
          <a:p>
            <a:pPr lvl="1"/>
            <a:endParaRPr lang="fr-FR" smtClean="0"/>
          </a:p>
        </p:txBody>
      </p:sp>
      <p:sp>
        <p:nvSpPr>
          <p:cNvPr id="289798" name="Rectangle 6"/>
          <p:cNvSpPr>
            <a:spLocks noChangeArrowheads="1"/>
          </p:cNvSpPr>
          <p:nvPr/>
        </p:nvSpPr>
        <p:spPr bwMode="auto">
          <a:xfrm>
            <a:off x="2843809" y="920404"/>
            <a:ext cx="6169565" cy="438235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spcBef>
                <a:spcPts val="600"/>
              </a:spcBef>
              <a:spcAft>
                <a:spcPts val="1200"/>
              </a:spcAft>
            </a:pPr>
            <a:r>
              <a:rPr lang="fr-FR" sz="3200" b="0" dirty="0" smtClean="0">
                <a:solidFill>
                  <a:srgbClr val="000000"/>
                </a:solidFill>
                <a:latin typeface="Calibri" pitchFamily="34" charset="0"/>
              </a:rPr>
              <a:t>Un dilemme :</a:t>
            </a:r>
            <a:endParaRPr lang="fr-FR" sz="3200" dirty="0" smtClean="0">
              <a:solidFill>
                <a:srgbClr val="000000"/>
              </a:solidFill>
              <a:latin typeface="Calibri" pitchFamily="34" charset="0"/>
            </a:endParaRPr>
          </a:p>
          <a:p>
            <a:pPr marL="285750" indent="-285750">
              <a:lnSpc>
                <a:spcPct val="100000"/>
              </a:lnSpc>
              <a:spcBef>
                <a:spcPts val="600"/>
              </a:spcBef>
              <a:spcAft>
                <a:spcPts val="0"/>
              </a:spcAft>
              <a:buClrTx/>
              <a:buFont typeface="Arial" panose="020B0604020202020204" pitchFamily="34" charset="0"/>
              <a:buChar char="•"/>
            </a:pPr>
            <a:r>
              <a:rPr lang="fr-FR" sz="2800" dirty="0" smtClean="0">
                <a:solidFill>
                  <a:srgbClr val="7D2709"/>
                </a:solidFill>
                <a:latin typeface="Calibri" pitchFamily="34" charset="0"/>
              </a:rPr>
              <a:t>Peu sûr </a:t>
            </a:r>
            <a:r>
              <a:rPr lang="fr-FR" sz="2800" b="0" dirty="0" smtClean="0">
                <a:solidFill>
                  <a:srgbClr val="7D2709"/>
                </a:solidFill>
                <a:latin typeface="Calibri" pitchFamily="34" charset="0"/>
              </a:rPr>
              <a:t>mais</a:t>
            </a:r>
            <a:r>
              <a:rPr lang="fr-FR" sz="2800" dirty="0" smtClean="0">
                <a:solidFill>
                  <a:srgbClr val="7D2709"/>
                </a:solidFill>
                <a:latin typeface="Calibri" pitchFamily="34" charset="0"/>
              </a:rPr>
              <a:t> simple </a:t>
            </a:r>
            <a:r>
              <a:rPr lang="fr-FR" sz="2800" b="0" dirty="0" smtClean="0">
                <a:solidFill>
                  <a:srgbClr val="000000"/>
                </a:solidFill>
                <a:latin typeface="Calibri" pitchFamily="34" charset="0"/>
              </a:rPr>
              <a:t>:  mêmes</a:t>
            </a:r>
            <a:r>
              <a:rPr lang="fr-FR" sz="2800" dirty="0" smtClean="0">
                <a:solidFill>
                  <a:srgbClr val="000000"/>
                </a:solidFill>
                <a:latin typeface="Calibri" pitchFamily="34" charset="0"/>
              </a:rPr>
              <a:t> </a:t>
            </a:r>
            <a:r>
              <a:rPr lang="fr-FR" sz="2800" b="0" dirty="0" smtClean="0">
                <a:solidFill>
                  <a:srgbClr val="000000"/>
                </a:solidFill>
                <a:latin typeface="Calibri" pitchFamily="34" charset="0"/>
              </a:rPr>
              <a:t>mots de passe mais risque de sécurité</a:t>
            </a:r>
          </a:p>
          <a:p>
            <a:pPr marL="285750" indent="-285750">
              <a:lnSpc>
                <a:spcPct val="100000"/>
              </a:lnSpc>
              <a:spcBef>
                <a:spcPts val="600"/>
              </a:spcBef>
              <a:spcAft>
                <a:spcPts val="0"/>
              </a:spcAft>
              <a:buClrTx/>
              <a:buFont typeface="Arial" panose="020B0604020202020204" pitchFamily="34" charset="0"/>
              <a:buChar char="•"/>
            </a:pPr>
            <a:r>
              <a:rPr lang="fr-FR" sz="2800" dirty="0" smtClean="0">
                <a:solidFill>
                  <a:srgbClr val="7D2709"/>
                </a:solidFill>
                <a:latin typeface="Calibri" pitchFamily="34" charset="0"/>
              </a:rPr>
              <a:t>Sûr</a:t>
            </a:r>
            <a:r>
              <a:rPr lang="fr-FR" sz="2800" b="0" dirty="0" smtClean="0">
                <a:solidFill>
                  <a:srgbClr val="7D2709"/>
                </a:solidFill>
                <a:latin typeface="Calibri" pitchFamily="34" charset="0"/>
              </a:rPr>
              <a:t>, mais compliqué</a:t>
            </a:r>
            <a:r>
              <a:rPr lang="fr-FR" sz="2800" b="0" dirty="0" smtClean="0">
                <a:solidFill>
                  <a:srgbClr val="000000"/>
                </a:solidFill>
                <a:latin typeface="Calibri" pitchFamily="34" charset="0"/>
              </a:rPr>
              <a:t> </a:t>
            </a:r>
            <a:r>
              <a:rPr lang="fr-FR" sz="2800" b="0" dirty="0">
                <a:solidFill>
                  <a:srgbClr val="000000"/>
                </a:solidFill>
                <a:latin typeface="Calibri" pitchFamily="34" charset="0"/>
              </a:rPr>
              <a:t>: </a:t>
            </a:r>
            <a:r>
              <a:rPr lang="fr-FR" sz="2800" b="0" dirty="0" smtClean="0">
                <a:solidFill>
                  <a:srgbClr val="000000"/>
                </a:solidFill>
                <a:latin typeface="Calibri" pitchFamily="34" charset="0"/>
              </a:rPr>
              <a:t> </a:t>
            </a:r>
            <a:r>
              <a:rPr lang="fr-FR" sz="2800" dirty="0" smtClean="0">
                <a:solidFill>
                  <a:srgbClr val="000000"/>
                </a:solidFill>
                <a:latin typeface="Calibri" pitchFamily="34" charset="0"/>
              </a:rPr>
              <a:t>mots </a:t>
            </a:r>
            <a:r>
              <a:rPr lang="fr-FR" sz="2800" dirty="0">
                <a:solidFill>
                  <a:srgbClr val="000000"/>
                </a:solidFill>
                <a:latin typeface="Calibri" pitchFamily="34" charset="0"/>
              </a:rPr>
              <a:t>de passe </a:t>
            </a:r>
            <a:r>
              <a:rPr lang="fr-FR" sz="2800" dirty="0" smtClean="0">
                <a:solidFill>
                  <a:srgbClr val="000000"/>
                </a:solidFill>
                <a:latin typeface="Calibri" pitchFamily="34" charset="0"/>
              </a:rPr>
              <a:t>tous différents</a:t>
            </a:r>
            <a:r>
              <a:rPr lang="fr-FR" sz="2800" b="0" dirty="0" smtClean="0">
                <a:solidFill>
                  <a:srgbClr val="000000"/>
                </a:solidFill>
                <a:latin typeface="Calibri" pitchFamily="34" charset="0"/>
              </a:rPr>
              <a:t>, mais impossible de se souvenir...</a:t>
            </a:r>
          </a:p>
          <a:p>
            <a:pPr marL="285750" indent="-285750">
              <a:lnSpc>
                <a:spcPct val="100000"/>
              </a:lnSpc>
              <a:spcBef>
                <a:spcPts val="600"/>
              </a:spcBef>
              <a:spcAft>
                <a:spcPts val="0"/>
              </a:spcAft>
              <a:buClrTx/>
              <a:buFont typeface="Arial" panose="020B0604020202020204" pitchFamily="34" charset="0"/>
              <a:buChar char="•"/>
            </a:pPr>
            <a:endParaRPr lang="fr-FR" sz="2800" b="0" dirty="0">
              <a:solidFill>
                <a:srgbClr val="000000"/>
              </a:solidFill>
              <a:latin typeface="Calibri" pitchFamily="34" charset="0"/>
            </a:endParaRPr>
          </a:p>
          <a:p>
            <a:pPr marL="285750" indent="-285750">
              <a:lnSpc>
                <a:spcPct val="100000"/>
              </a:lnSpc>
              <a:spcBef>
                <a:spcPts val="600"/>
              </a:spcBef>
              <a:spcAft>
                <a:spcPts val="0"/>
              </a:spcAft>
              <a:buClrTx/>
              <a:buFont typeface="Arial" panose="020B0604020202020204" pitchFamily="34" charset="0"/>
              <a:buChar char="•"/>
            </a:pPr>
            <a:endParaRPr lang="fr-FR" sz="2800" b="0" dirty="0">
              <a:solidFill>
                <a:srgbClr val="000000"/>
              </a:solidFill>
              <a:latin typeface="Calibri" pitchFamily="34" charset="0"/>
            </a:endParaRPr>
          </a:p>
          <a:p>
            <a:pPr marL="285750" indent="-285750">
              <a:spcBef>
                <a:spcPct val="20000"/>
              </a:spcBef>
              <a:spcAft>
                <a:spcPts val="2400"/>
              </a:spcAft>
              <a:buClrTx/>
              <a:buFont typeface="Arial" pitchFamily="34" charset="0"/>
              <a:buChar char="•"/>
            </a:pPr>
            <a:endParaRPr lang="fr-FR" sz="1800" b="0" dirty="0">
              <a:solidFill>
                <a:srgbClr val="000000"/>
              </a:solidFill>
              <a:latin typeface="Calibri" pitchFamily="34" charset="0"/>
            </a:endParaRPr>
          </a:p>
          <a:p>
            <a:pPr marL="285750" indent="-285750">
              <a:spcBef>
                <a:spcPct val="20000"/>
              </a:spcBef>
              <a:buFontTx/>
              <a:buChar char="–"/>
            </a:pPr>
            <a:endParaRPr lang="fr-FR" sz="1800" b="0" dirty="0" smtClean="0">
              <a:solidFill>
                <a:srgbClr val="000000"/>
              </a:solidFill>
              <a:latin typeface="Calibri" pitchFamily="34" charset="0"/>
            </a:endParaRPr>
          </a:p>
          <a:p>
            <a:pPr>
              <a:spcBef>
                <a:spcPct val="20000"/>
              </a:spcBef>
            </a:pPr>
            <a:endParaRPr lang="fr-FR" sz="1800" dirty="0" smtClean="0">
              <a:solidFill>
                <a:srgbClr val="000000"/>
              </a:solidFill>
              <a:latin typeface="Calibri" pitchFamily="34" charset="0"/>
            </a:endParaRPr>
          </a:p>
          <a:p>
            <a:pPr marL="285750" indent="-285750">
              <a:spcBef>
                <a:spcPct val="20000"/>
              </a:spcBef>
              <a:buFontTx/>
              <a:buChar char="–"/>
            </a:pPr>
            <a:endParaRPr lang="fr-FR" sz="1800" b="0" dirty="0" smtClean="0">
              <a:solidFill>
                <a:srgbClr val="000000"/>
              </a:solidFill>
              <a:latin typeface="Calibri" pitchFamily="34" charset="0"/>
            </a:endParaRPr>
          </a:p>
          <a:p>
            <a:pPr marL="285750" indent="-285750">
              <a:spcBef>
                <a:spcPct val="20000"/>
              </a:spcBef>
              <a:buFontTx/>
              <a:buChar char="–"/>
            </a:pPr>
            <a:endParaRPr lang="fr-FR" sz="1800" b="0" dirty="0">
              <a:solidFill>
                <a:srgbClr val="000000"/>
              </a:solidFill>
              <a:latin typeface="Calibri" pitchFamily="34" charset="0"/>
            </a:endParaRPr>
          </a:p>
          <a:p>
            <a:pPr marL="285750" indent="-285750">
              <a:spcBef>
                <a:spcPct val="20000"/>
              </a:spcBef>
              <a:buFontTx/>
              <a:buChar char="–"/>
            </a:pPr>
            <a:endParaRPr lang="fr-FR" sz="1800" b="0" dirty="0">
              <a:solidFill>
                <a:srgbClr val="000000"/>
              </a:solidFill>
              <a:latin typeface="Calibri" pitchFamily="34" charset="0"/>
            </a:endParaRPr>
          </a:p>
          <a:p>
            <a:pPr>
              <a:spcBef>
                <a:spcPct val="20000"/>
              </a:spcBef>
            </a:pPr>
            <a:endParaRPr lang="fr-FR" sz="1800" dirty="0" smtClean="0">
              <a:solidFill>
                <a:srgbClr val="000000"/>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17</a:t>
            </a:fld>
            <a:endParaRPr lang="fr-FR"/>
          </a:p>
        </p:txBody>
      </p:sp>
      <p:sp>
        <p:nvSpPr>
          <p:cNvPr id="7" name="ZoneTexte 6"/>
          <p:cNvSpPr txBox="1"/>
          <p:nvPr/>
        </p:nvSpPr>
        <p:spPr>
          <a:xfrm>
            <a:off x="158399" y="31364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4218935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fr-FR" sz="2800" dirty="0" smtClean="0">
                <a:latin typeface="Calibri" pitchFamily="34" charset="0"/>
                <a:cs typeface="Calibri" pitchFamily="34" charset="0"/>
              </a:rPr>
              <a:t>Lister et prioriser</a:t>
            </a:r>
          </a:p>
        </p:txBody>
      </p:sp>
      <p:sp>
        <p:nvSpPr>
          <p:cNvPr id="289798" name="Rectangle 6"/>
          <p:cNvSpPr>
            <a:spLocks noChangeArrowheads="1"/>
          </p:cNvSpPr>
          <p:nvPr/>
        </p:nvSpPr>
        <p:spPr bwMode="auto">
          <a:xfrm>
            <a:off x="2843810" y="796010"/>
            <a:ext cx="6169564" cy="47715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fr-FR" sz="2000" dirty="0" smtClean="0">
                <a:solidFill>
                  <a:srgbClr val="000000"/>
                </a:solidFill>
                <a:latin typeface="Calibri" pitchFamily="34" charset="0"/>
              </a:rPr>
              <a:t>Par ordre d’importance</a:t>
            </a:r>
            <a:r>
              <a:rPr lang="fr-FR" sz="2000" dirty="0">
                <a:solidFill>
                  <a:srgbClr val="000000"/>
                </a:solidFill>
                <a:latin typeface="Calibri" pitchFamily="34" charset="0"/>
              </a:rPr>
              <a:t> </a:t>
            </a:r>
            <a:r>
              <a:rPr lang="fr-FR" sz="2000" dirty="0" smtClean="0">
                <a:solidFill>
                  <a:srgbClr val="000000"/>
                </a:solidFill>
                <a:latin typeface="Calibri" pitchFamily="34" charset="0"/>
              </a:rPr>
              <a:t>:</a:t>
            </a:r>
            <a:endParaRPr lang="fr-FR" sz="2000" dirty="0">
              <a:solidFill>
                <a:srgbClr val="000000"/>
              </a:solidFill>
              <a:latin typeface="Calibri" pitchFamily="34" charset="0"/>
            </a:endParaRPr>
          </a:p>
          <a:p>
            <a:pPr>
              <a:spcBef>
                <a:spcPts val="1200"/>
              </a:spcBef>
              <a:buClrTx/>
            </a:pPr>
            <a:r>
              <a:rPr lang="fr-FR" sz="1800" b="0" dirty="0" smtClean="0">
                <a:solidFill>
                  <a:srgbClr val="000000"/>
                </a:solidFill>
                <a:latin typeface="Calibri" pitchFamily="34" charset="0"/>
              </a:rPr>
              <a:t>Forum </a:t>
            </a:r>
            <a:r>
              <a:rPr lang="fr-FR" sz="1800" b="0" dirty="0">
                <a:solidFill>
                  <a:srgbClr val="000000"/>
                </a:solidFill>
                <a:latin typeface="Calibri" pitchFamily="34" charset="0"/>
              </a:rPr>
              <a:t>de </a:t>
            </a:r>
            <a:r>
              <a:rPr lang="fr-FR" sz="1800" b="0" dirty="0" smtClean="0">
                <a:solidFill>
                  <a:srgbClr val="000000"/>
                </a:solidFill>
                <a:latin typeface="Calibri" pitchFamily="34" charset="0"/>
              </a:rPr>
              <a:t>discussion</a:t>
            </a:r>
          </a:p>
          <a:p>
            <a:pPr>
              <a:spcBef>
                <a:spcPts val="1200"/>
              </a:spcBef>
              <a:buClrTx/>
            </a:pPr>
            <a:r>
              <a:rPr lang="fr-FR" sz="1800" b="0" dirty="0" smtClean="0">
                <a:solidFill>
                  <a:srgbClr val="000000"/>
                </a:solidFill>
                <a:latin typeface="Calibri" pitchFamily="34" charset="0"/>
              </a:rPr>
              <a:t>Achat </a:t>
            </a:r>
            <a:r>
              <a:rPr lang="fr-FR" sz="1800" b="0" dirty="0">
                <a:solidFill>
                  <a:srgbClr val="000000"/>
                </a:solidFill>
                <a:latin typeface="Calibri" pitchFamily="34" charset="0"/>
              </a:rPr>
              <a:t>en ligne </a:t>
            </a:r>
            <a:endParaRPr lang="fr-FR" sz="1800" b="0" dirty="0" smtClean="0">
              <a:solidFill>
                <a:srgbClr val="000000"/>
              </a:solidFill>
              <a:latin typeface="Calibri" pitchFamily="34" charset="0"/>
            </a:endParaRPr>
          </a:p>
          <a:p>
            <a:pPr>
              <a:spcBef>
                <a:spcPts val="1200"/>
              </a:spcBef>
              <a:buClrTx/>
            </a:pPr>
            <a:r>
              <a:rPr lang="fr-FR" sz="1800" b="0" dirty="0" smtClean="0">
                <a:solidFill>
                  <a:srgbClr val="000000"/>
                </a:solidFill>
                <a:latin typeface="Calibri" pitchFamily="34" charset="0"/>
              </a:rPr>
              <a:t>Boite mail       Votre comptabilité</a:t>
            </a:r>
          </a:p>
          <a:p>
            <a:pPr>
              <a:spcBef>
                <a:spcPts val="1200"/>
              </a:spcBef>
              <a:buClrTx/>
            </a:pPr>
            <a:r>
              <a:rPr lang="fr-FR" sz="1800" b="0" dirty="0" smtClean="0">
                <a:solidFill>
                  <a:srgbClr val="000000"/>
                </a:solidFill>
                <a:latin typeface="Calibri" pitchFamily="34" charset="0"/>
              </a:rPr>
              <a:t>Démarrage </a:t>
            </a:r>
            <a:r>
              <a:rPr lang="fr-FR" sz="1800" b="0" dirty="0">
                <a:solidFill>
                  <a:srgbClr val="000000"/>
                </a:solidFill>
                <a:latin typeface="Calibri" pitchFamily="34" charset="0"/>
              </a:rPr>
              <a:t>de votre </a:t>
            </a:r>
            <a:r>
              <a:rPr lang="fr-FR" sz="1800" b="0" dirty="0" smtClean="0">
                <a:solidFill>
                  <a:srgbClr val="000000"/>
                </a:solidFill>
                <a:latin typeface="Calibri" pitchFamily="34" charset="0"/>
              </a:rPr>
              <a:t>portable</a:t>
            </a:r>
            <a:endParaRPr lang="fr-FR" sz="1800" b="0" dirty="0">
              <a:solidFill>
                <a:srgbClr val="000000"/>
              </a:solidFill>
              <a:latin typeface="Calibri" pitchFamily="34" charset="0"/>
            </a:endParaRPr>
          </a:p>
          <a:p>
            <a:pPr>
              <a:lnSpc>
                <a:spcPct val="150000"/>
              </a:lnSpc>
              <a:spcBef>
                <a:spcPct val="20000"/>
              </a:spcBef>
            </a:pPr>
            <a:r>
              <a:rPr lang="fr-FR" sz="2000" dirty="0" smtClean="0">
                <a:solidFill>
                  <a:srgbClr val="000000"/>
                </a:solidFill>
                <a:latin typeface="Calibri" pitchFamily="34" charset="0"/>
              </a:rPr>
              <a:t>3 catégories</a:t>
            </a:r>
          </a:p>
          <a:p>
            <a:pPr>
              <a:lnSpc>
                <a:spcPct val="150000"/>
              </a:lnSpc>
              <a:spcBef>
                <a:spcPct val="20000"/>
              </a:spcBef>
            </a:pPr>
            <a:r>
              <a:rPr lang="fr-FR" sz="2000" dirty="0" smtClean="0">
                <a:solidFill>
                  <a:srgbClr val="000000"/>
                </a:solidFill>
                <a:latin typeface="Calibri" pitchFamily="34" charset="0"/>
              </a:rPr>
              <a:t>A/ </a:t>
            </a:r>
            <a:r>
              <a:rPr lang="fr-FR" sz="1800" b="0" dirty="0" smtClean="0">
                <a:solidFill>
                  <a:srgbClr val="000000"/>
                </a:solidFill>
                <a:latin typeface="Calibri" pitchFamily="34" charset="0"/>
              </a:rPr>
              <a:t>Importants + utilisés fréquemment</a:t>
            </a:r>
          </a:p>
          <a:p>
            <a:pPr>
              <a:lnSpc>
                <a:spcPct val="150000"/>
              </a:lnSpc>
              <a:spcBef>
                <a:spcPct val="20000"/>
              </a:spcBef>
            </a:pPr>
            <a:r>
              <a:rPr lang="fr-FR" sz="2000" dirty="0" smtClean="0">
                <a:solidFill>
                  <a:srgbClr val="000000"/>
                </a:solidFill>
                <a:latin typeface="Calibri" pitchFamily="34" charset="0"/>
              </a:rPr>
              <a:t>B/ </a:t>
            </a:r>
            <a:r>
              <a:rPr lang="fr-FR" sz="1800" b="0" dirty="0" smtClean="0">
                <a:solidFill>
                  <a:srgbClr val="000000"/>
                </a:solidFill>
                <a:latin typeface="Calibri" pitchFamily="34" charset="0"/>
              </a:rPr>
              <a:t>Importants </a:t>
            </a:r>
            <a:r>
              <a:rPr lang="fr-FR" sz="1800" b="0" dirty="0">
                <a:solidFill>
                  <a:srgbClr val="000000"/>
                </a:solidFill>
                <a:latin typeface="Calibri" pitchFamily="34" charset="0"/>
              </a:rPr>
              <a:t>+ utilisés </a:t>
            </a:r>
            <a:r>
              <a:rPr lang="fr-FR" sz="1800" b="0" dirty="0" smtClean="0">
                <a:solidFill>
                  <a:srgbClr val="000000"/>
                </a:solidFill>
                <a:latin typeface="Calibri" pitchFamily="34" charset="0"/>
              </a:rPr>
              <a:t>rarement</a:t>
            </a:r>
          </a:p>
          <a:p>
            <a:pPr>
              <a:lnSpc>
                <a:spcPct val="150000"/>
              </a:lnSpc>
              <a:spcBef>
                <a:spcPct val="20000"/>
              </a:spcBef>
            </a:pPr>
            <a:r>
              <a:rPr lang="fr-FR" sz="2000" dirty="0" smtClean="0">
                <a:solidFill>
                  <a:srgbClr val="000000"/>
                </a:solidFill>
                <a:latin typeface="Calibri" pitchFamily="34" charset="0"/>
              </a:rPr>
              <a:t>C/ </a:t>
            </a:r>
            <a:r>
              <a:rPr lang="fr-FR" sz="1800" b="0" dirty="0" smtClean="0">
                <a:solidFill>
                  <a:srgbClr val="000000"/>
                </a:solidFill>
                <a:latin typeface="Calibri" pitchFamily="34" charset="0"/>
              </a:rPr>
              <a:t>Peu importants</a:t>
            </a:r>
            <a:endParaRPr lang="fr-FR" sz="1800" b="0" dirty="0">
              <a:solidFill>
                <a:srgbClr val="000000"/>
              </a:solidFill>
              <a:latin typeface="Calibri" pitchFamily="34" charset="0"/>
            </a:endParaRPr>
          </a:p>
          <a:p>
            <a:pPr marL="742950" lvl="1" indent="-285750">
              <a:spcBef>
                <a:spcPct val="20000"/>
              </a:spcBef>
              <a:buClrTx/>
              <a:buFontTx/>
              <a:buChar char="-"/>
            </a:pPr>
            <a:endParaRPr lang="fr-FR" sz="1800" b="0" dirty="0">
              <a:solidFill>
                <a:srgbClr val="000000"/>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18</a:t>
            </a:fld>
            <a:endParaRPr lang="fr-FR"/>
          </a:p>
        </p:txBody>
      </p:sp>
      <p:sp>
        <p:nvSpPr>
          <p:cNvPr id="3" name="Rectangle 2"/>
          <p:cNvSpPr/>
          <p:nvPr/>
        </p:nvSpPr>
        <p:spPr>
          <a:xfrm>
            <a:off x="2843811" y="2034246"/>
            <a:ext cx="1124874" cy="28804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7" name="Rectangle 6"/>
          <p:cNvSpPr/>
          <p:nvPr/>
        </p:nvSpPr>
        <p:spPr>
          <a:xfrm>
            <a:off x="2843811" y="2411859"/>
            <a:ext cx="2858720" cy="331341"/>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Rectangle 7"/>
          <p:cNvSpPr/>
          <p:nvPr/>
        </p:nvSpPr>
        <p:spPr>
          <a:xfrm>
            <a:off x="2843810" y="1630386"/>
            <a:ext cx="1461490" cy="314288"/>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rgbClr val="7D2709"/>
              </a:solidFill>
            </a:endParaRPr>
          </a:p>
        </p:txBody>
      </p:sp>
      <p:sp>
        <p:nvSpPr>
          <p:cNvPr id="9" name="Rectangle 8"/>
          <p:cNvSpPr/>
          <p:nvPr/>
        </p:nvSpPr>
        <p:spPr>
          <a:xfrm>
            <a:off x="2836190" y="1257006"/>
            <a:ext cx="2124430" cy="288041"/>
          </a:xfrm>
          <a:prstGeom prst="rect">
            <a:avLst/>
          </a:prstGeom>
          <a:noFill/>
          <a:ln>
            <a:solidFill>
              <a:srgbClr val="6AC7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solidFill>
                <a:srgbClr val="7D2709"/>
              </a:solidFill>
            </a:endParaRPr>
          </a:p>
        </p:txBody>
      </p:sp>
      <p:sp>
        <p:nvSpPr>
          <p:cNvPr id="10" name="ZoneTexte 9"/>
          <p:cNvSpPr txBox="1"/>
          <p:nvPr/>
        </p:nvSpPr>
        <p:spPr>
          <a:xfrm>
            <a:off x="166020" y="349555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11" name="Rectangle 10"/>
          <p:cNvSpPr/>
          <p:nvPr/>
        </p:nvSpPr>
        <p:spPr>
          <a:xfrm>
            <a:off x="4193412" y="2026928"/>
            <a:ext cx="1915158" cy="3154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4" name="Rectangle 3"/>
          <p:cNvSpPr/>
          <p:nvPr/>
        </p:nvSpPr>
        <p:spPr>
          <a:xfrm>
            <a:off x="7164887" y="2676532"/>
            <a:ext cx="1710867" cy="425710"/>
          </a:xfrm>
          <a:prstGeom prst="wedgeRectCallout">
            <a:avLst>
              <a:gd name="adj1" fmla="val -81760"/>
              <a:gd name="adj2" fmla="val 12377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smtClean="0"/>
              <a:t>En mémoire</a:t>
            </a:r>
            <a:endParaRPr lang="fr-FR" dirty="0"/>
          </a:p>
        </p:txBody>
      </p:sp>
      <p:sp>
        <p:nvSpPr>
          <p:cNvPr id="12" name="Rectangle 11"/>
          <p:cNvSpPr/>
          <p:nvPr/>
        </p:nvSpPr>
        <p:spPr>
          <a:xfrm>
            <a:off x="6548588" y="3760577"/>
            <a:ext cx="2214411" cy="1056520"/>
          </a:xfrm>
          <a:prstGeom prst="wedgeRectCallout">
            <a:avLst>
              <a:gd name="adj1" fmla="val -67776"/>
              <a:gd name="adj2" fmla="val -219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t>fichier protégé </a:t>
            </a:r>
            <a:r>
              <a:rPr lang="fr-FR" dirty="0" smtClean="0"/>
              <a:t>par un</a:t>
            </a:r>
            <a:r>
              <a:rPr lang="fr-FR" dirty="0"/>
              <a:t> </a:t>
            </a:r>
            <a:r>
              <a:rPr lang="fr-FR" i="1" dirty="0"/>
              <a:t>mot de passe </a:t>
            </a:r>
            <a:r>
              <a:rPr lang="fr-FR" i="1" dirty="0" smtClean="0"/>
              <a:t>maitre</a:t>
            </a:r>
            <a:r>
              <a:rPr lang="fr-FR" dirty="0" smtClean="0"/>
              <a:t> </a:t>
            </a:r>
            <a:endParaRPr lang="fr-FR" dirty="0"/>
          </a:p>
        </p:txBody>
      </p:sp>
      <p:sp>
        <p:nvSpPr>
          <p:cNvPr id="13" name="Rectangle 12"/>
          <p:cNvSpPr/>
          <p:nvPr/>
        </p:nvSpPr>
        <p:spPr>
          <a:xfrm>
            <a:off x="4118646" y="5101014"/>
            <a:ext cx="1901367" cy="397032"/>
          </a:xfrm>
          <a:prstGeom prst="wedgeRectCallout">
            <a:avLst>
              <a:gd name="adj1" fmla="val -53499"/>
              <a:gd name="adj2" fmla="val -12683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smtClean="0"/>
              <a:t>navigateur</a:t>
            </a:r>
            <a:endParaRPr lang="fr-FR" dirty="0"/>
          </a:p>
        </p:txBody>
      </p:sp>
    </p:spTree>
    <p:extLst>
      <p:ext uri="{BB962C8B-B14F-4D97-AF65-F5344CB8AC3E}">
        <p14:creationId xmlns:p14="http://schemas.microsoft.com/office/powerpoint/2010/main" val="3575908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7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89798">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9798">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89798">
                                            <p:txEl>
                                              <p:pRg st="7" end="7"/>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89798">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4"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699791" y="0"/>
            <a:ext cx="6117037" cy="580533"/>
          </a:xfrm>
        </p:spPr>
        <p:txBody>
          <a:bodyPr>
            <a:normAutofit/>
          </a:bodyPr>
          <a:lstStyle/>
          <a:p>
            <a:r>
              <a:rPr lang="fr-FR" sz="2800" dirty="0" smtClean="0">
                <a:latin typeface="Calibri" pitchFamily="34" charset="0"/>
                <a:cs typeface="Calibri" pitchFamily="34" charset="0"/>
              </a:rPr>
              <a:t>Stockage des </a:t>
            </a:r>
            <a:r>
              <a:rPr lang="fr-FR" sz="2800" dirty="0" err="1" smtClean="0">
                <a:latin typeface="Calibri" pitchFamily="34" charset="0"/>
                <a:cs typeface="Calibri" pitchFamily="34" charset="0"/>
              </a:rPr>
              <a:t>mdp</a:t>
            </a:r>
            <a:endParaRPr lang="fr-FR" sz="2800" dirty="0" smtClean="0">
              <a:latin typeface="Calibri" pitchFamily="34" charset="0"/>
              <a:cs typeface="Calibri" pitchFamily="34" charset="0"/>
            </a:endParaRPr>
          </a:p>
        </p:txBody>
      </p:sp>
      <p:sp>
        <p:nvSpPr>
          <p:cNvPr id="29699" name="Rectangle 5"/>
          <p:cNvSpPr>
            <a:spLocks noGrp="1" noChangeArrowheads="1"/>
          </p:cNvSpPr>
          <p:nvPr>
            <p:ph idx="1"/>
          </p:nvPr>
        </p:nvSpPr>
        <p:spPr/>
        <p:txBody>
          <a:bodyPr/>
          <a:lstStyle/>
          <a:p>
            <a:pPr lvl="1"/>
            <a:endParaRPr lang="fr-FR" smtClean="0"/>
          </a:p>
          <a:p>
            <a:pPr lvl="1"/>
            <a:endParaRPr lang="fr-FR" smtClean="0"/>
          </a:p>
          <a:p>
            <a:pPr lvl="1"/>
            <a:endParaRPr lang="fr-FR" smtClean="0"/>
          </a:p>
          <a:p>
            <a:pPr lvl="1"/>
            <a:endParaRPr lang="fr-FR" smtClean="0"/>
          </a:p>
          <a:p>
            <a:pPr lvl="1"/>
            <a:endParaRPr lang="fr-FR" dirty="0" smtClean="0"/>
          </a:p>
        </p:txBody>
      </p:sp>
      <p:sp>
        <p:nvSpPr>
          <p:cNvPr id="289798" name="Rectangle 6"/>
          <p:cNvSpPr>
            <a:spLocks noChangeArrowheads="1"/>
          </p:cNvSpPr>
          <p:nvPr/>
        </p:nvSpPr>
        <p:spPr bwMode="auto">
          <a:xfrm>
            <a:off x="2692866" y="982489"/>
            <a:ext cx="6123963" cy="40632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spcBef>
                <a:spcPct val="20000"/>
              </a:spcBef>
              <a:spcAft>
                <a:spcPts val="1200"/>
              </a:spcAft>
              <a:buClrTx/>
              <a:buFont typeface="Arial" pitchFamily="34" charset="0"/>
              <a:buChar char="•"/>
            </a:pPr>
            <a:r>
              <a:rPr lang="fr-FR" sz="1500" b="0" dirty="0" smtClean="0">
                <a:solidFill>
                  <a:srgbClr val="000000"/>
                </a:solidFill>
                <a:latin typeface="Calibri" pitchFamily="34" charset="0"/>
              </a:rPr>
              <a:t>Dans un fichier : </a:t>
            </a:r>
            <a:r>
              <a:rPr lang="fr-FR" sz="1500" b="0" dirty="0" err="1" smtClean="0">
                <a:solidFill>
                  <a:srgbClr val="000000"/>
                </a:solidFill>
                <a:latin typeface="Calibri" pitchFamily="34" charset="0"/>
                <a:hlinkClick r:id="rId3"/>
              </a:rPr>
              <a:t>Truecrypt</a:t>
            </a:r>
            <a:r>
              <a:rPr lang="fr-FR" sz="1500" b="0" dirty="0" smtClean="0">
                <a:solidFill>
                  <a:srgbClr val="000000"/>
                </a:solidFill>
                <a:latin typeface="Calibri" pitchFamily="34" charset="0"/>
              </a:rPr>
              <a:t> (</a:t>
            </a:r>
            <a:r>
              <a:rPr lang="fr-FR" sz="1500" b="0" dirty="0" smtClean="0">
                <a:solidFill>
                  <a:srgbClr val="000000"/>
                </a:solidFill>
                <a:latin typeface="Calibri" pitchFamily="34" charset="0"/>
                <a:hlinkClick r:id="rId4"/>
              </a:rPr>
              <a:t>téléc</a:t>
            </a:r>
            <a:r>
              <a:rPr lang="fr-FR" sz="1500" b="0" dirty="0" smtClean="0">
                <a:solidFill>
                  <a:srgbClr val="000000"/>
                </a:solidFill>
                <a:latin typeface="Calibri" pitchFamily="34" charset="0"/>
              </a:rPr>
              <a:t>.)</a:t>
            </a:r>
          </a:p>
          <a:p>
            <a:pPr marL="285750" indent="-285750">
              <a:spcBef>
                <a:spcPct val="20000"/>
              </a:spcBef>
              <a:spcAft>
                <a:spcPts val="1200"/>
              </a:spcAft>
              <a:buClrTx/>
              <a:buFont typeface="Arial" pitchFamily="34" charset="0"/>
              <a:buChar char="•"/>
            </a:pPr>
            <a:r>
              <a:rPr lang="fr-FR" sz="1500" b="0" dirty="0" smtClean="0">
                <a:solidFill>
                  <a:srgbClr val="000000"/>
                </a:solidFill>
                <a:latin typeface="Calibri" pitchFamily="34" charset="0"/>
              </a:rPr>
              <a:t>Sites web : </a:t>
            </a:r>
            <a:r>
              <a:rPr lang="fr-FR" sz="1500" b="0" dirty="0" err="1" smtClean="0">
                <a:solidFill>
                  <a:srgbClr val="000000"/>
                </a:solidFill>
                <a:latin typeface="Calibri" pitchFamily="34" charset="0"/>
                <a:hlinkClick r:id="rId5"/>
              </a:rPr>
              <a:t>KeePass</a:t>
            </a:r>
            <a:endParaRPr lang="fr-FR" sz="1500" b="0" dirty="0" smtClean="0">
              <a:solidFill>
                <a:srgbClr val="000000"/>
              </a:solidFill>
              <a:latin typeface="Calibri" pitchFamily="34" charset="0"/>
            </a:endParaRPr>
          </a:p>
          <a:p>
            <a:pPr marL="285750" indent="-285750">
              <a:spcBef>
                <a:spcPct val="20000"/>
              </a:spcBef>
              <a:spcAft>
                <a:spcPts val="600"/>
              </a:spcAft>
              <a:buClrTx/>
              <a:buFont typeface="Arial" pitchFamily="34" charset="0"/>
              <a:buChar char="•"/>
            </a:pPr>
            <a:r>
              <a:rPr lang="fr-FR" sz="1500" b="0" dirty="0" smtClean="0">
                <a:solidFill>
                  <a:srgbClr val="000000"/>
                </a:solidFill>
                <a:latin typeface="Calibri" pitchFamily="34" charset="0"/>
              </a:rPr>
              <a:t>Sécurité de votre compte Google/</a:t>
            </a:r>
            <a:r>
              <a:rPr lang="fr-FR" sz="1500" b="0" dirty="0" smtClean="0">
                <a:solidFill>
                  <a:srgbClr val="000000"/>
                </a:solidFill>
                <a:latin typeface="Calibri" pitchFamily="34" charset="0"/>
                <a:hlinkClick r:id="rId6"/>
              </a:rPr>
              <a:t>Facebook</a:t>
            </a:r>
            <a:r>
              <a:rPr lang="fr-FR" sz="1500" b="0" dirty="0" smtClean="0">
                <a:solidFill>
                  <a:srgbClr val="000000"/>
                </a:solidFill>
                <a:latin typeface="Calibri" pitchFamily="34" charset="0"/>
              </a:rPr>
              <a:t> </a:t>
            </a:r>
          </a:p>
          <a:p>
            <a:pPr marL="742950" lvl="1" indent="-285750">
              <a:spcBef>
                <a:spcPct val="20000"/>
              </a:spcBef>
              <a:spcAft>
                <a:spcPts val="1200"/>
              </a:spcAft>
              <a:buClrTx/>
              <a:buFontTx/>
              <a:buChar char="-"/>
            </a:pPr>
            <a:r>
              <a:rPr lang="fr-FR" sz="1500" b="0" dirty="0" smtClean="0">
                <a:solidFill>
                  <a:srgbClr val="000000"/>
                </a:solidFill>
                <a:latin typeface="Calibri" pitchFamily="34" charset="0"/>
              </a:rPr>
              <a:t>choisir </a:t>
            </a:r>
            <a:r>
              <a:rPr lang="fr-FR" sz="1500" b="0" dirty="0">
                <a:solidFill>
                  <a:srgbClr val="000000"/>
                </a:solidFill>
                <a:latin typeface="Calibri" pitchFamily="34" charset="0"/>
                <a:hlinkClick r:id="rId7"/>
              </a:rPr>
              <a:t>la validation en deux </a:t>
            </a:r>
            <a:r>
              <a:rPr lang="fr-FR" sz="1500" b="0" dirty="0" smtClean="0">
                <a:solidFill>
                  <a:srgbClr val="000000"/>
                </a:solidFill>
                <a:latin typeface="Calibri" pitchFamily="34" charset="0"/>
                <a:hlinkClick r:id="rId7"/>
              </a:rPr>
              <a:t>étapes</a:t>
            </a:r>
            <a:endParaRPr lang="fr-FR" sz="1500" b="0" dirty="0" smtClean="0">
              <a:solidFill>
                <a:srgbClr val="000000"/>
              </a:solidFill>
              <a:latin typeface="Calibri" pitchFamily="34" charset="0"/>
            </a:endParaRPr>
          </a:p>
          <a:p>
            <a:pPr marL="285750" indent="-285750">
              <a:spcBef>
                <a:spcPct val="20000"/>
              </a:spcBef>
              <a:spcAft>
                <a:spcPts val="1200"/>
              </a:spcAft>
              <a:buClrTx/>
              <a:buFont typeface="Arial" pitchFamily="34" charset="0"/>
              <a:buChar char="•"/>
            </a:pPr>
            <a:r>
              <a:rPr lang="fr-FR" sz="1500" b="0" dirty="0" smtClean="0">
                <a:solidFill>
                  <a:srgbClr val="000000"/>
                </a:solidFill>
                <a:latin typeface="Calibri" pitchFamily="34" charset="0"/>
              </a:rPr>
              <a:t>Vous vous éloignez de votre ordinateur </a:t>
            </a:r>
            <a:r>
              <a:rPr lang="fr-FR" sz="1500" b="0" dirty="0">
                <a:solidFill>
                  <a:srgbClr val="000000"/>
                </a:solidFill>
                <a:latin typeface="Calibri" pitchFamily="34" charset="0"/>
              </a:rPr>
              <a:t>? </a:t>
            </a:r>
            <a:r>
              <a:rPr lang="fr-FR" sz="1500" b="0" dirty="0" err="1" smtClean="0">
                <a:solidFill>
                  <a:srgbClr val="000000"/>
                </a:solidFill>
                <a:latin typeface="Calibri" pitchFamily="34" charset="0"/>
              </a:rPr>
              <a:t>Mdp</a:t>
            </a:r>
            <a:r>
              <a:rPr lang="fr-FR" sz="1500" b="0" dirty="0" smtClean="0">
                <a:solidFill>
                  <a:srgbClr val="000000"/>
                </a:solidFill>
                <a:latin typeface="Calibri" pitchFamily="34" charset="0"/>
              </a:rPr>
              <a:t> </a:t>
            </a:r>
            <a:r>
              <a:rPr lang="fr-FR" sz="1500" b="0" dirty="0">
                <a:solidFill>
                  <a:srgbClr val="000000"/>
                </a:solidFill>
                <a:latin typeface="Calibri" pitchFamily="34" charset="0"/>
              </a:rPr>
              <a:t>sur l’écran de veille </a:t>
            </a:r>
            <a:r>
              <a:rPr lang="fr-FR" sz="1500" b="0" dirty="0" smtClean="0">
                <a:solidFill>
                  <a:srgbClr val="000000"/>
                </a:solidFill>
                <a:latin typeface="Calibri" pitchFamily="34" charset="0"/>
              </a:rPr>
              <a:t>+ Fermez votre session</a:t>
            </a:r>
          </a:p>
          <a:p>
            <a:pPr marL="285750" indent="-285750">
              <a:spcBef>
                <a:spcPct val="20000"/>
              </a:spcBef>
              <a:spcAft>
                <a:spcPts val="1200"/>
              </a:spcAft>
              <a:buClrTx/>
              <a:buFont typeface="Arial" pitchFamily="34" charset="0"/>
              <a:buChar char="•"/>
            </a:pPr>
            <a:r>
              <a:rPr lang="fr-FR" sz="1500" b="0" dirty="0" smtClean="0">
                <a:solidFill>
                  <a:srgbClr val="000000"/>
                </a:solidFill>
                <a:latin typeface="Calibri" pitchFamily="34" charset="0"/>
              </a:rPr>
              <a:t>Sécurité des portables, tablettes et mobiles </a:t>
            </a:r>
          </a:p>
          <a:p>
            <a:pPr marL="742950" lvl="1" indent="-285750">
              <a:spcBef>
                <a:spcPct val="20000"/>
              </a:spcBef>
              <a:spcAft>
                <a:spcPts val="1200"/>
              </a:spcAft>
              <a:buClrTx/>
              <a:buFontTx/>
              <a:buChar char="-"/>
            </a:pPr>
            <a:r>
              <a:rPr lang="fr-FR" sz="1500" b="0" dirty="0" err="1" smtClean="0">
                <a:solidFill>
                  <a:srgbClr val="000000"/>
                </a:solidFill>
                <a:latin typeface="Calibri" pitchFamily="34" charset="0"/>
              </a:rPr>
              <a:t>Mdp</a:t>
            </a:r>
            <a:r>
              <a:rPr lang="fr-FR" sz="1500" b="0" dirty="0" smtClean="0">
                <a:solidFill>
                  <a:srgbClr val="000000"/>
                </a:solidFill>
                <a:latin typeface="Calibri" pitchFamily="34" charset="0"/>
              </a:rPr>
              <a:t> au démarrage, effacement à distance</a:t>
            </a:r>
          </a:p>
          <a:p>
            <a:pPr marL="742950" lvl="1" indent="-285750">
              <a:spcBef>
                <a:spcPct val="20000"/>
              </a:spcBef>
              <a:spcAft>
                <a:spcPts val="1200"/>
              </a:spcAft>
              <a:buClrTx/>
              <a:buFontTx/>
              <a:buChar char="-"/>
            </a:pPr>
            <a:r>
              <a:rPr lang="fr-FR" sz="1500" b="0" dirty="0" smtClean="0">
                <a:solidFill>
                  <a:srgbClr val="000000"/>
                </a:solidFill>
                <a:latin typeface="Calibri" pitchFamily="34" charset="0"/>
              </a:rPr>
              <a:t>Chacun son compte !</a:t>
            </a:r>
          </a:p>
          <a:p>
            <a:pPr marL="742950" lvl="1" indent="-285750">
              <a:spcBef>
                <a:spcPct val="20000"/>
              </a:spcBef>
              <a:spcAft>
                <a:spcPts val="1200"/>
              </a:spcAft>
              <a:buClrTx/>
              <a:buFontTx/>
              <a:buChar char="-"/>
            </a:pPr>
            <a:r>
              <a:rPr lang="fr-FR" sz="1500" b="0" dirty="0" smtClean="0">
                <a:solidFill>
                  <a:srgbClr val="000000"/>
                </a:solidFill>
                <a:latin typeface="Calibri" pitchFamily="34" charset="0"/>
                <a:hlinkClick r:id="rId8"/>
              </a:rPr>
              <a:t>Filtre de confidentialité</a:t>
            </a:r>
            <a:endParaRPr lang="fr-FR" sz="1500" b="0" dirty="0">
              <a:solidFill>
                <a:srgbClr val="000000"/>
              </a:solidFill>
              <a:latin typeface="Calibri" pitchFamily="34" charset="0"/>
            </a:endParaRPr>
          </a:p>
          <a:p>
            <a:pPr marL="742950" lvl="1" indent="-285750">
              <a:spcBef>
                <a:spcPct val="20000"/>
              </a:spcBef>
              <a:spcAft>
                <a:spcPts val="1200"/>
              </a:spcAft>
              <a:buClrTx/>
              <a:buFontTx/>
              <a:buChar char="-"/>
            </a:pPr>
            <a:r>
              <a:rPr lang="fr-FR" sz="1500" b="0" dirty="0" smtClean="0">
                <a:solidFill>
                  <a:srgbClr val="000000"/>
                </a:solidFill>
                <a:latin typeface="Calibri" pitchFamily="34" charset="0"/>
              </a:rPr>
              <a:t>Lecteur d’empreintes digitales</a:t>
            </a:r>
          </a:p>
        </p:txBody>
      </p:sp>
      <p:pic>
        <p:nvPicPr>
          <p:cNvPr id="3074" name="Picture 2" descr="http://4sysops.com/wp-content/uploads/2006/04/TrueCrypt.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8131" y="653178"/>
            <a:ext cx="2477289" cy="19094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eepass.info/news/n070901_1.08_creat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1904" y="3014137"/>
            <a:ext cx="2223516" cy="17944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19</a:t>
            </a:fld>
            <a:endParaRPr lang="fr-FR"/>
          </a:p>
        </p:txBody>
      </p:sp>
      <p:sp>
        <p:nvSpPr>
          <p:cNvPr id="13" name="ZoneTexte 12"/>
          <p:cNvSpPr txBox="1"/>
          <p:nvPr/>
        </p:nvSpPr>
        <p:spPr>
          <a:xfrm>
            <a:off x="158399" y="31364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1277359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9798">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07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9798">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07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8979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979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9798">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979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979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9798">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97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694038" y="502702"/>
            <a:ext cx="6302477" cy="36752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2800" b="0" dirty="0">
              <a:solidFill>
                <a:prstClr val="black"/>
              </a:solidFill>
            </a:endParaRPr>
          </a:p>
        </p:txBody>
      </p:sp>
      <p:sp>
        <p:nvSpPr>
          <p:cNvPr id="5" name="Rectangle 2"/>
          <p:cNvSpPr txBox="1">
            <a:spLocks noChangeArrowheads="1"/>
          </p:cNvSpPr>
          <p:nvPr/>
        </p:nvSpPr>
        <p:spPr>
          <a:xfrm>
            <a:off x="2694039" y="120014"/>
            <a:ext cx="6332718" cy="457233"/>
          </a:xfrm>
          <a:prstGeom prst="rect">
            <a:avLst/>
          </a:prstGeom>
        </p:spPr>
        <p:txBody>
          <a:bodyPr/>
          <a:lstStyle/>
          <a:p>
            <a:pPr algn="ctr">
              <a:spcBef>
                <a:spcPct val="0"/>
              </a:spcBef>
              <a:defRPr/>
            </a:pPr>
            <a:r>
              <a:rPr lang="fr-FR" sz="2800" dirty="0" smtClean="0">
                <a:solidFill>
                  <a:prstClr val="black"/>
                </a:solidFill>
                <a:latin typeface="Calibri" pitchFamily="34" charset="0"/>
                <a:cs typeface="Calibri" pitchFamily="34" charset="0"/>
              </a:rPr>
              <a:t>Avant de commencer </a:t>
            </a:r>
            <a:endParaRPr lang="fr-FR" sz="2800" dirty="0">
              <a:solidFill>
                <a:prstClr val="black"/>
              </a:solidFill>
              <a:latin typeface="Calibri" pitchFamily="34" charset="0"/>
              <a:cs typeface="Calibri" pitchFamily="34" charset="0"/>
            </a:endParaRPr>
          </a:p>
        </p:txBody>
      </p:sp>
      <p:sp>
        <p:nvSpPr>
          <p:cNvPr id="6" name="TextBox 2"/>
          <p:cNvSpPr txBox="1"/>
          <p:nvPr/>
        </p:nvSpPr>
        <p:spPr>
          <a:xfrm>
            <a:off x="2843808" y="1112465"/>
            <a:ext cx="6169564" cy="1255728"/>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rPr>
              <a:t>Confort de lecture ?</a:t>
            </a:r>
            <a:r>
              <a:rPr lang="fr-FR" sz="2333" b="0" dirty="0">
                <a:solidFill>
                  <a:prstClr val="black"/>
                </a:solidFill>
                <a:latin typeface="Calibri" panose="020F0502020204030204" pitchFamily="34" charset="0"/>
              </a:rPr>
              <a:t> </a:t>
            </a:r>
          </a:p>
          <a:p>
            <a:pPr marL="699502" lvl="1" indent="-342900" fontAlgn="auto">
              <a:spcAft>
                <a:spcPts val="0"/>
              </a:spcAft>
              <a:buClrTx/>
              <a:buFont typeface="Arial" panose="020B0604020202020204" pitchFamily="34" charset="0"/>
              <a:buChar char="•"/>
              <a:defRPr/>
            </a:pPr>
            <a:r>
              <a:rPr lang="fr-FR" sz="2000" b="0" dirty="0">
                <a:solidFill>
                  <a:prstClr val="black"/>
                </a:solidFill>
                <a:latin typeface="Calibri" panose="020F0502020204030204" pitchFamily="34" charset="0"/>
              </a:rPr>
              <a:t>1080p/haute </a:t>
            </a:r>
            <a:r>
              <a:rPr lang="fr-FR" sz="2000" b="0" dirty="0" smtClean="0">
                <a:solidFill>
                  <a:prstClr val="black"/>
                </a:solidFill>
                <a:latin typeface="Calibri" panose="020F0502020204030204" pitchFamily="34" charset="0"/>
              </a:rPr>
              <a:t>définition, sous-titres</a:t>
            </a:r>
          </a:p>
          <a:p>
            <a:pPr marL="699502" lvl="1" indent="-342900" fontAlgn="auto">
              <a:spcAft>
                <a:spcPts val="0"/>
              </a:spcAft>
              <a:buClrTx/>
              <a:buFont typeface="Arial" panose="020B0604020202020204" pitchFamily="34" charset="0"/>
              <a:buChar char="•"/>
              <a:defRPr/>
            </a:pPr>
            <a:r>
              <a:rPr lang="fr-FR" sz="2000" b="0" dirty="0" smtClean="0">
                <a:solidFill>
                  <a:prstClr val="black"/>
                </a:solidFill>
                <a:latin typeface="Calibri" panose="020F0502020204030204" pitchFamily="34" charset="0"/>
              </a:rPr>
              <a:t>mode </a:t>
            </a:r>
            <a:r>
              <a:rPr lang="fr-FR" sz="2000" b="0" dirty="0">
                <a:solidFill>
                  <a:prstClr val="black"/>
                </a:solidFill>
                <a:latin typeface="Calibri" panose="020F0502020204030204" pitchFamily="34" charset="0"/>
              </a:rPr>
              <a:t>« plein écran </a:t>
            </a:r>
            <a:r>
              <a:rPr lang="fr-FR" sz="2000" b="0" dirty="0" smtClean="0">
                <a:solidFill>
                  <a:prstClr val="black"/>
                </a:solidFill>
                <a:latin typeface="Calibri" panose="020F0502020204030204" pitchFamily="34" charset="0"/>
              </a:rPr>
              <a:t>»</a:t>
            </a:r>
          </a:p>
          <a:p>
            <a:pPr marL="699502" lvl="1" indent="-342900" fontAlgn="auto">
              <a:spcAft>
                <a:spcPts val="0"/>
              </a:spcAft>
              <a:buClrTx/>
              <a:buFont typeface="Arial" panose="020B0604020202020204" pitchFamily="34" charset="0"/>
              <a:buChar char="•"/>
              <a:defRPr/>
            </a:pPr>
            <a:r>
              <a:rPr lang="fr-FR" sz="2000" b="0" dirty="0" smtClean="0">
                <a:solidFill>
                  <a:prstClr val="black"/>
                </a:solidFill>
                <a:latin typeface="Calibri" panose="020F0502020204030204" pitchFamily="34" charset="0"/>
              </a:rPr>
              <a:t>pause</a:t>
            </a:r>
            <a:r>
              <a:rPr lang="fr-FR" sz="2000" b="0" dirty="0">
                <a:solidFill>
                  <a:prstClr val="black"/>
                </a:solidFill>
                <a:latin typeface="Calibri" panose="020F0502020204030204" pitchFamily="34" charset="0"/>
              </a:rPr>
              <a:t>, </a:t>
            </a:r>
            <a:r>
              <a:rPr lang="fr-FR" sz="2000" b="0" dirty="0" smtClean="0">
                <a:solidFill>
                  <a:prstClr val="black"/>
                </a:solidFill>
                <a:latin typeface="Calibri" panose="020F0502020204030204" pitchFamily="34" charset="0"/>
              </a:rPr>
              <a:t>ajuster </a:t>
            </a:r>
            <a:r>
              <a:rPr lang="fr-FR" sz="2000" b="0" dirty="0">
                <a:solidFill>
                  <a:prstClr val="black"/>
                </a:solidFill>
                <a:latin typeface="Calibri" panose="020F0502020204030204" pitchFamily="34" charset="0"/>
              </a:rPr>
              <a:t>la vitesse </a:t>
            </a:r>
            <a:r>
              <a:rPr lang="fr-FR" sz="1600" b="0" dirty="0">
                <a:latin typeface="Calibri" panose="020F0502020204030204" pitchFamily="34" charset="0"/>
                <a:hlinkClick r:id="rId3"/>
              </a:rPr>
              <a:t>youtube.com/html5</a:t>
            </a:r>
            <a:endParaRPr lang="fr-FR" sz="1600" b="0" dirty="0">
              <a:solidFill>
                <a:prstClr val="black"/>
              </a:solidFill>
              <a:latin typeface="Calibri" panose="020F0502020204030204" pitchFamily="34" charset="0"/>
            </a:endParaRPr>
          </a:p>
        </p:txBody>
      </p:sp>
      <p:sp>
        <p:nvSpPr>
          <p:cNvPr id="8" name="TextBox 4"/>
          <p:cNvSpPr txBox="1"/>
          <p:nvPr/>
        </p:nvSpPr>
        <p:spPr>
          <a:xfrm>
            <a:off x="2843808" y="2497460"/>
            <a:ext cx="5976664" cy="1865126"/>
          </a:xfrm>
          <a:prstGeom prst="rect">
            <a:avLst/>
          </a:prstGeom>
          <a:noFill/>
        </p:spPr>
        <p:txBody>
          <a:bodyPr wrap="square" rtlCol="0">
            <a:spAutoFit/>
          </a:bodyPr>
          <a:lstStyle/>
          <a:p>
            <a:pPr fontAlgn="auto">
              <a:spcAft>
                <a:spcPts val="0"/>
              </a:spcAft>
              <a:defRPr/>
            </a:pPr>
            <a:r>
              <a:rPr lang="fr-FR" sz="2400" b="0" dirty="0">
                <a:solidFill>
                  <a:prstClr val="black"/>
                </a:solidFill>
                <a:latin typeface="Calibri" panose="020F0502020204030204" pitchFamily="34" charset="0"/>
                <a:hlinkClick r:id="rId4"/>
              </a:rPr>
              <a:t>gestiondeprojet.pm</a:t>
            </a:r>
            <a:r>
              <a:rPr lang="fr-FR" sz="2800" b="0" dirty="0">
                <a:solidFill>
                  <a:prstClr val="black"/>
                </a:solidFill>
                <a:latin typeface="Calibri" panose="020F0502020204030204" pitchFamily="34" charset="0"/>
              </a:rPr>
              <a:t> </a:t>
            </a:r>
          </a:p>
          <a:p>
            <a:pPr marL="699502" lvl="1" indent="-342900" fontAlgn="auto">
              <a:spcAft>
                <a:spcPts val="0"/>
              </a:spcAft>
              <a:buClrTx/>
              <a:buFont typeface="Arial" panose="020B0604020202020204" pitchFamily="34" charset="0"/>
              <a:buChar char="•"/>
              <a:defRPr/>
            </a:pPr>
            <a:r>
              <a:rPr lang="fr-FR" sz="2000" b="0" dirty="0">
                <a:solidFill>
                  <a:prstClr val="black"/>
                </a:solidFill>
                <a:latin typeface="Calibri" panose="020F0502020204030204" pitchFamily="34" charset="0"/>
              </a:rPr>
              <a:t>Originaux des diapositives, vidéos HD en téléchargement </a:t>
            </a:r>
          </a:p>
          <a:p>
            <a:pPr marL="699502" lvl="1" indent="-342900" fontAlgn="auto">
              <a:spcAft>
                <a:spcPts val="0"/>
              </a:spcAft>
              <a:buClrTx/>
              <a:buFont typeface="Arial" panose="020B0604020202020204" pitchFamily="34" charset="0"/>
              <a:buChar char="•"/>
              <a:defRPr/>
            </a:pPr>
            <a:r>
              <a:rPr lang="fr-FR" sz="2000" b="0" dirty="0">
                <a:solidFill>
                  <a:prstClr val="black"/>
                </a:solidFill>
                <a:latin typeface="Calibri" panose="020F0502020204030204" pitchFamily="34" charset="0"/>
              </a:rPr>
              <a:t>Quiz, modèles, exercices, prise de notes partagées</a:t>
            </a:r>
          </a:p>
          <a:p>
            <a:pPr marL="699502" lvl="1" indent="-342900" fontAlgn="auto">
              <a:spcAft>
                <a:spcPts val="0"/>
              </a:spcAft>
              <a:buClrTx/>
              <a:buFont typeface="Arial" panose="020B0604020202020204" pitchFamily="34" charset="0"/>
              <a:buChar char="•"/>
              <a:defRPr/>
            </a:pPr>
            <a:r>
              <a:rPr lang="fr-FR" sz="2000" b="0" dirty="0">
                <a:solidFill>
                  <a:prstClr val="black"/>
                </a:solidFill>
                <a:latin typeface="Calibri" panose="020F0502020204030204" pitchFamily="34" charset="0"/>
              </a:rPr>
              <a:t>Valider vos compétences : MOOC </a:t>
            </a:r>
            <a:r>
              <a:rPr lang="fr-FR" sz="2000" b="0" dirty="0" err="1">
                <a:solidFill>
                  <a:prstClr val="black"/>
                </a:solidFill>
                <a:latin typeface="Calibri" panose="020F0502020204030204" pitchFamily="34" charset="0"/>
              </a:rPr>
              <a:t>GdP</a:t>
            </a:r>
            <a:endParaRPr lang="fr-FR" sz="2000" b="0" dirty="0">
              <a:solidFill>
                <a:prstClr val="black"/>
              </a:solidFill>
              <a:latin typeface="Calibri" panose="020F0502020204030204" pitchFamily="34" charset="0"/>
            </a:endParaRPr>
          </a:p>
        </p:txBody>
      </p:sp>
      <p:sp>
        <p:nvSpPr>
          <p:cNvPr id="10" name="Slide Number Placeholder 1"/>
          <p:cNvSpPr>
            <a:spLocks noGrp="1"/>
          </p:cNvSpPr>
          <p:nvPr>
            <p:ph type="sldNum" sz="quarter" idx="10"/>
          </p:nvPr>
        </p:nvSpPr>
        <p:spPr>
          <a:prstGeom prst="rect">
            <a:avLst/>
          </a:prstGeom>
        </p:spPr>
        <p:txBody>
          <a:bodyPr/>
          <a:lstStyle/>
          <a:p>
            <a:pPr algn="r"/>
            <a:fld id="{2722FC09-669E-4303-9395-F1086211962F}" type="slidenum">
              <a:rPr lang="fr-FR" sz="1200" b="0" smtClean="0">
                <a:latin typeface="+mn-lt"/>
              </a:rPr>
              <a:pPr algn="r"/>
              <a:t>2</a:t>
            </a:fld>
            <a:endParaRPr lang="fr-FR" sz="1200" b="0" dirty="0">
              <a:latin typeface="+mn-lt"/>
            </a:endParaRPr>
          </a:p>
        </p:txBody>
      </p:sp>
      <p:sp>
        <p:nvSpPr>
          <p:cNvPr id="11" name="ZoneTexte 14"/>
          <p:cNvSpPr txBox="1"/>
          <p:nvPr/>
        </p:nvSpPr>
        <p:spPr>
          <a:xfrm>
            <a:off x="337094" y="311233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12" name="TextBox 3"/>
          <p:cNvSpPr txBox="1"/>
          <p:nvPr/>
        </p:nvSpPr>
        <p:spPr>
          <a:xfrm>
            <a:off x="2587893" y="4872462"/>
            <a:ext cx="5152547" cy="400110"/>
          </a:xfrm>
          <a:prstGeom prst="rect">
            <a:avLst/>
          </a:prstGeom>
          <a:noFill/>
        </p:spPr>
        <p:txBody>
          <a:bodyPr wrap="square" rtlCol="0">
            <a:spAutoFit/>
          </a:bodyPr>
          <a:lstStyle/>
          <a:p>
            <a:pPr marL="457182" indent="-457182" defTabSz="449245"/>
            <a:r>
              <a:rPr lang="fr-FR" sz="2000" dirty="0">
                <a:solidFill>
                  <a:srgbClr val="C00000"/>
                </a:solidFill>
                <a:latin typeface="Calibri" panose="020F0502020204030204" pitchFamily="34" charset="0"/>
              </a:rPr>
              <a:t>Cours distribué sous licence</a:t>
            </a:r>
            <a:r>
              <a:rPr lang="fr-FR" sz="2000" b="1" dirty="0">
                <a:solidFill>
                  <a:srgbClr val="C00000"/>
                </a:solidFill>
                <a:latin typeface="Calibri" panose="020F0502020204030204" pitchFamily="34" charset="0"/>
              </a:rPr>
              <a:t> </a:t>
            </a:r>
            <a:r>
              <a:rPr lang="fr-FR" sz="2000" b="1" dirty="0" err="1">
                <a:solidFill>
                  <a:srgbClr val="C00000"/>
                </a:solidFill>
                <a:latin typeface="Calibri" panose="020F0502020204030204" pitchFamily="34" charset="0"/>
              </a:rPr>
              <a:t>Creative</a:t>
            </a:r>
            <a:r>
              <a:rPr lang="fr-FR" sz="2000" b="1" dirty="0">
                <a:solidFill>
                  <a:srgbClr val="C00000"/>
                </a:solidFill>
                <a:latin typeface="Calibri" panose="020F0502020204030204" pitchFamily="34" charset="0"/>
              </a:rPr>
              <a:t> Commons</a:t>
            </a:r>
            <a:r>
              <a:rPr lang="fr-FR" sz="2000" dirty="0">
                <a:solidFill>
                  <a:srgbClr val="C00000"/>
                </a:solidFill>
                <a:latin typeface="Calibri" panose="020F0502020204030204" pitchFamily="34" charset="0"/>
              </a:rPr>
              <a:t> </a:t>
            </a:r>
          </a:p>
        </p:txBody>
      </p:sp>
      <p:pic>
        <p:nvPicPr>
          <p:cNvPr id="13" name="Shape 87"/>
          <p:cNvPicPr preferRelativeResize="0">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69897" y="4791422"/>
            <a:ext cx="143033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7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Autofit/>
          </a:bodyPr>
          <a:lstStyle/>
          <a:p>
            <a:r>
              <a:rPr lang="fr-FR" sz="2800" dirty="0" err="1" smtClean="0">
                <a:latin typeface="Calibri" pitchFamily="34" charset="0"/>
                <a:cs typeface="Calibri" pitchFamily="34" charset="0"/>
              </a:rPr>
              <a:t>Mdp</a:t>
            </a:r>
            <a:r>
              <a:rPr lang="fr-FR" sz="2800" dirty="0" smtClean="0">
                <a:latin typeface="Calibri" pitchFamily="34" charset="0"/>
                <a:cs typeface="Calibri" pitchFamily="34" charset="0"/>
              </a:rPr>
              <a:t> fort et mémorisable ?</a:t>
            </a:r>
          </a:p>
        </p:txBody>
      </p:sp>
      <p:sp>
        <p:nvSpPr>
          <p:cNvPr id="289798" name="Rectangle 6"/>
          <p:cNvSpPr>
            <a:spLocks noChangeArrowheads="1"/>
          </p:cNvSpPr>
          <p:nvPr/>
        </p:nvSpPr>
        <p:spPr bwMode="auto">
          <a:xfrm>
            <a:off x="2843810" y="796010"/>
            <a:ext cx="6169564" cy="47715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nSpc>
                <a:spcPct val="150000"/>
              </a:lnSpc>
              <a:spcBef>
                <a:spcPct val="20000"/>
              </a:spcBef>
            </a:pPr>
            <a:r>
              <a:rPr lang="fr-FR" sz="2000" b="0" dirty="0" smtClean="0">
                <a:solidFill>
                  <a:srgbClr val="000000"/>
                </a:solidFill>
                <a:latin typeface="Calibri" pitchFamily="34" charset="0"/>
              </a:rPr>
              <a:t>Utiliser une </a:t>
            </a:r>
            <a:r>
              <a:rPr lang="fr-FR" sz="2000" dirty="0" smtClean="0">
                <a:solidFill>
                  <a:srgbClr val="000000"/>
                </a:solidFill>
                <a:latin typeface="Calibri" pitchFamily="34" charset="0"/>
                <a:hlinkClick r:id="rId3"/>
              </a:rPr>
              <a:t>phrase mnémotechnique</a:t>
            </a:r>
            <a:r>
              <a:rPr lang="fr-FR" sz="2000" b="0" dirty="0" smtClean="0">
                <a:solidFill>
                  <a:srgbClr val="000000"/>
                </a:solidFill>
                <a:latin typeface="Calibri" pitchFamily="34" charset="0"/>
              </a:rPr>
              <a:t>. </a:t>
            </a:r>
          </a:p>
          <a:p>
            <a:pPr marL="742950" lvl="1" indent="-285750">
              <a:lnSpc>
                <a:spcPct val="150000"/>
              </a:lnSpc>
              <a:spcBef>
                <a:spcPct val="20000"/>
              </a:spcBef>
              <a:buClrTx/>
              <a:buFont typeface="Arial" panose="020B0604020202020204" pitchFamily="34" charset="0"/>
              <a:buChar char="•"/>
            </a:pPr>
            <a:r>
              <a:rPr lang="en-US" sz="1800" b="0" i="1" dirty="0" err="1" smtClean="0">
                <a:solidFill>
                  <a:srgbClr val="000000"/>
                </a:solidFill>
                <a:latin typeface="Calibri" pitchFamily="34" charset="0"/>
              </a:rPr>
              <a:t>this_is_fun</a:t>
            </a:r>
            <a:r>
              <a:rPr lang="en-US" sz="1800" b="0" dirty="0" smtClean="0">
                <a:solidFill>
                  <a:srgbClr val="000000"/>
                </a:solidFill>
                <a:latin typeface="Calibri" pitchFamily="34" charset="0"/>
              </a:rPr>
              <a:t> </a:t>
            </a:r>
            <a:r>
              <a:rPr lang="fr-FR" sz="1800" b="0" dirty="0" smtClean="0">
                <a:solidFill>
                  <a:srgbClr val="000000"/>
                </a:solidFill>
                <a:latin typeface="Calibri" pitchFamily="34" charset="0"/>
              </a:rPr>
              <a:t>est </a:t>
            </a:r>
            <a:r>
              <a:rPr lang="fr-FR" sz="1800" b="0" dirty="0" smtClean="0">
                <a:solidFill>
                  <a:srgbClr val="000000"/>
                </a:solidFill>
                <a:latin typeface="Calibri" pitchFamily="34" charset="0"/>
                <a:hlinkClick r:id="rId4"/>
              </a:rPr>
              <a:t>dix fois plus dur</a:t>
            </a:r>
            <a:r>
              <a:rPr lang="fr-FR" sz="1800" b="0" dirty="0" smtClean="0">
                <a:solidFill>
                  <a:srgbClr val="000000"/>
                </a:solidFill>
                <a:latin typeface="Calibri" pitchFamily="34" charset="0"/>
              </a:rPr>
              <a:t> à trouver que</a:t>
            </a:r>
            <a:r>
              <a:rPr lang="en-US" sz="1800" b="0" dirty="0" smtClean="0">
                <a:solidFill>
                  <a:srgbClr val="000000"/>
                </a:solidFill>
                <a:latin typeface="Calibri" pitchFamily="34" charset="0"/>
              </a:rPr>
              <a:t> </a:t>
            </a:r>
            <a:r>
              <a:rPr lang="en-US" sz="1800" b="0" dirty="0">
                <a:solidFill>
                  <a:srgbClr val="000000"/>
                </a:solidFill>
                <a:latin typeface="Calibri" pitchFamily="34" charset="0"/>
              </a:rPr>
              <a:t>"</a:t>
            </a:r>
            <a:r>
              <a:rPr lang="en-US" sz="1800" b="0" dirty="0" smtClean="0">
                <a:solidFill>
                  <a:srgbClr val="000000"/>
                </a:solidFill>
                <a:latin typeface="Calibri" pitchFamily="34" charset="0"/>
              </a:rPr>
              <a:t>J4fS&lt;2“</a:t>
            </a:r>
          </a:p>
          <a:p>
            <a:pPr marL="742950" lvl="1" indent="-285750">
              <a:lnSpc>
                <a:spcPct val="150000"/>
              </a:lnSpc>
              <a:spcBef>
                <a:spcPct val="20000"/>
              </a:spcBef>
              <a:buClrTx/>
              <a:buFont typeface="Arial" panose="020B0604020202020204" pitchFamily="34" charset="0"/>
              <a:buChar char="•"/>
            </a:pPr>
            <a:r>
              <a:rPr lang="fr-FR" sz="1800" b="0" i="1" dirty="0" err="1" smtClean="0">
                <a:solidFill>
                  <a:srgbClr val="000000"/>
                </a:solidFill>
                <a:latin typeface="Calibri" pitchFamily="34" charset="0"/>
              </a:rPr>
              <a:t>LeMOOCGdP</a:t>
            </a:r>
            <a:r>
              <a:rPr lang="fr-FR" sz="1800" b="0" i="1" dirty="0" smtClean="0">
                <a:solidFill>
                  <a:srgbClr val="000000"/>
                </a:solidFill>
                <a:latin typeface="Calibri" pitchFamily="34" charset="0"/>
              </a:rPr>
              <a:t>=super</a:t>
            </a:r>
            <a:r>
              <a:rPr lang="fr-FR" sz="1800" b="0" dirty="0" smtClean="0">
                <a:solidFill>
                  <a:srgbClr val="000000"/>
                </a:solidFill>
                <a:latin typeface="Calibri" pitchFamily="34" charset="0"/>
              </a:rPr>
              <a:t> </a:t>
            </a:r>
            <a:r>
              <a:rPr lang="fr-FR" sz="1800" b="0" dirty="0" err="1" smtClean="0">
                <a:solidFill>
                  <a:srgbClr val="000000"/>
                </a:solidFill>
                <a:latin typeface="Calibri" pitchFamily="34" charset="0"/>
              </a:rPr>
              <a:t>mdp</a:t>
            </a:r>
            <a:r>
              <a:rPr lang="fr-FR" sz="1800" b="0" dirty="0" smtClean="0">
                <a:solidFill>
                  <a:srgbClr val="000000"/>
                </a:solidFill>
                <a:latin typeface="Calibri" pitchFamily="34" charset="0"/>
              </a:rPr>
              <a:t> simple et robuste…</a:t>
            </a:r>
          </a:p>
          <a:p>
            <a:pPr>
              <a:spcBef>
                <a:spcPct val="20000"/>
              </a:spcBef>
              <a:buClrTx/>
            </a:pPr>
            <a:endParaRPr lang="fr-FR" sz="1800" b="0" dirty="0">
              <a:solidFill>
                <a:srgbClr val="000000"/>
              </a:solidFill>
              <a:latin typeface="Calibri" pitchFamily="34" charset="0"/>
            </a:endParaRPr>
          </a:p>
        </p:txBody>
      </p:sp>
      <p:sp>
        <p:nvSpPr>
          <p:cNvPr id="6" name="ZoneTexte 5"/>
          <p:cNvSpPr txBox="1"/>
          <p:nvPr/>
        </p:nvSpPr>
        <p:spPr>
          <a:xfrm>
            <a:off x="166020" y="349555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20</a:t>
            </a:fld>
            <a:endParaRPr lang="fr-FR"/>
          </a:p>
        </p:txBody>
      </p:sp>
      <p:pic>
        <p:nvPicPr>
          <p:cNvPr id="7" name="Picture 2" descr="Password Streng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3063" y="2365153"/>
            <a:ext cx="4389650" cy="2970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4403526" y="5416222"/>
            <a:ext cx="4531466"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n-lt"/>
              </a:rPr>
              <a:t>Image  </a:t>
            </a:r>
            <a:r>
              <a:rPr lang="fr-FR" sz="1200" b="0" dirty="0" err="1">
                <a:latin typeface="+mn-lt"/>
              </a:rPr>
              <a:t>Creative</a:t>
            </a:r>
            <a:r>
              <a:rPr lang="fr-FR" sz="1200" b="0" dirty="0">
                <a:latin typeface="+mn-lt"/>
              </a:rPr>
              <a:t> Commons </a:t>
            </a:r>
            <a:r>
              <a:rPr lang="fr-FR" sz="1200" b="0" dirty="0" smtClean="0">
                <a:latin typeface="+mn-lt"/>
              </a:rPr>
              <a:t>Attribution-Non Commercial </a:t>
            </a:r>
            <a:r>
              <a:rPr lang="fr-FR" sz="1200" b="0" dirty="0">
                <a:latin typeface="+mn-lt"/>
              </a:rPr>
              <a:t>: </a:t>
            </a:r>
            <a:r>
              <a:rPr lang="fr-FR" sz="1200" b="0" dirty="0">
                <a:latin typeface="+mn-lt"/>
                <a:hlinkClick r:id="rId6"/>
              </a:rPr>
              <a:t>Source</a:t>
            </a:r>
            <a:endParaRPr lang="fr-FR" sz="1200" b="0" dirty="0">
              <a:latin typeface="+mn-lt"/>
            </a:endParaRPr>
          </a:p>
        </p:txBody>
      </p:sp>
    </p:spTree>
    <p:extLst>
      <p:ext uri="{BB962C8B-B14F-4D97-AF65-F5344CB8AC3E}">
        <p14:creationId xmlns:p14="http://schemas.microsoft.com/office/powerpoint/2010/main" val="614175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Les virus</a:t>
            </a:r>
          </a:p>
        </p:txBody>
      </p:sp>
      <p:sp>
        <p:nvSpPr>
          <p:cNvPr id="197635" name="Rectangle 3"/>
          <p:cNvSpPr>
            <a:spLocks noGrp="1" noChangeArrowheads="1"/>
          </p:cNvSpPr>
          <p:nvPr>
            <p:ph idx="1"/>
          </p:nvPr>
        </p:nvSpPr>
        <p:spPr/>
        <p:txBody>
          <a:bodyPr>
            <a:normAutofit/>
          </a:bodyPr>
          <a:lstStyle/>
          <a:p>
            <a:r>
              <a:rPr lang="fr-FR" sz="2400" dirty="0" smtClean="0"/>
              <a:t>Un anti-virus à actualisation automatique avec la protection temps réel activée </a:t>
            </a:r>
          </a:p>
          <a:p>
            <a:pPr lvl="1">
              <a:buFont typeface="Wingdings" panose="05000000000000000000" pitchFamily="2" charset="2"/>
              <a:buChar char="Ø"/>
            </a:pPr>
            <a:r>
              <a:rPr lang="fr-FR" sz="2000" dirty="0" err="1" smtClean="0">
                <a:hlinkClick r:id="rId3"/>
              </a:rPr>
              <a:t>Avast</a:t>
            </a:r>
            <a:r>
              <a:rPr lang="fr-FR" sz="2000" dirty="0" smtClean="0">
                <a:hlinkClick r:id="rId3"/>
              </a:rPr>
              <a:t>! </a:t>
            </a:r>
            <a:r>
              <a:rPr lang="fr-FR" sz="2000" dirty="0" smtClean="0"/>
              <a:t>et </a:t>
            </a:r>
            <a:r>
              <a:rPr lang="fr-FR" sz="2000" dirty="0" err="1" smtClean="0">
                <a:hlinkClick r:id="rId4"/>
              </a:rPr>
              <a:t>Avira</a:t>
            </a:r>
            <a:r>
              <a:rPr lang="fr-FR" sz="2000" dirty="0" smtClean="0">
                <a:hlinkClick r:id="rId4"/>
              </a:rPr>
              <a:t> </a:t>
            </a:r>
            <a:r>
              <a:rPr lang="fr-FR" sz="2000" dirty="0" smtClean="0"/>
              <a:t>sont gratuits</a:t>
            </a:r>
          </a:p>
          <a:p>
            <a:pPr lvl="1">
              <a:buFont typeface="Wingdings" panose="05000000000000000000" pitchFamily="2" charset="2"/>
              <a:buChar char="Ø"/>
            </a:pPr>
            <a:r>
              <a:rPr lang="fr-FR" sz="2000" dirty="0" smtClean="0"/>
              <a:t>Ne pas réutiliser le même antivirus</a:t>
            </a:r>
          </a:p>
          <a:p>
            <a:r>
              <a:rPr lang="fr-FR" sz="2400" dirty="0" smtClean="0"/>
              <a:t>Vérifier que votre pare-feu/firewall est activé</a:t>
            </a:r>
          </a:p>
          <a:p>
            <a:pPr lvl="1">
              <a:buFont typeface="Wingdings" panose="05000000000000000000" pitchFamily="2" charset="2"/>
              <a:buChar char="Ø"/>
            </a:pPr>
            <a:r>
              <a:rPr lang="fr-FR" sz="2000" smtClean="0">
                <a:hlinkClick r:id="rId5"/>
              </a:rPr>
              <a:t>ZoneAlarm</a:t>
            </a:r>
            <a:endParaRPr lang="fr-FR" sz="2000" dirty="0" smtClean="0"/>
          </a:p>
          <a:p>
            <a:r>
              <a:rPr lang="fr-FR" sz="2400" dirty="0" smtClean="0"/>
              <a:t>Sauvegarder régulièrement</a:t>
            </a:r>
          </a:p>
          <a:p>
            <a:pPr lvl="1">
              <a:buFont typeface="Wingdings" panose="05000000000000000000" pitchFamily="2" charset="2"/>
              <a:buChar char="Ø"/>
            </a:pPr>
            <a:r>
              <a:rPr lang="fr-FR" sz="2000" dirty="0" smtClean="0"/>
              <a:t>sur différents supports </a:t>
            </a:r>
          </a:p>
          <a:p>
            <a:pPr lvl="1">
              <a:buFont typeface="Wingdings" panose="05000000000000000000" pitchFamily="2" charset="2"/>
              <a:buChar char="Ø"/>
            </a:pPr>
            <a:r>
              <a:rPr lang="fr-FR" sz="2000" i="1" dirty="0" err="1" smtClean="0"/>
              <a:t>versionning</a:t>
            </a:r>
            <a:r>
              <a:rPr lang="fr-FR" sz="2000" dirty="0" smtClean="0"/>
              <a:t> - historique des modifications</a:t>
            </a:r>
            <a:endParaRPr lang="fr-FR" sz="2000" dirty="0"/>
          </a:p>
        </p:txBody>
      </p:sp>
      <p:sp>
        <p:nvSpPr>
          <p:cNvPr id="4" name="ZoneTexte 3"/>
          <p:cNvSpPr txBox="1"/>
          <p:nvPr/>
        </p:nvSpPr>
        <p:spPr>
          <a:xfrm>
            <a:off x="158400" y="387919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21</a:t>
            </a:fld>
            <a:endParaRPr lang="fr-FR"/>
          </a:p>
        </p:txBody>
      </p:sp>
      <p:pic>
        <p:nvPicPr>
          <p:cNvPr id="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6232" y="134938"/>
            <a:ext cx="958803" cy="84401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descr="http://www.security-helpzone.com/blog/uploads/Feb-2013/logo_avas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6516" y="3272824"/>
            <a:ext cx="1315156" cy="10784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ogitheque.com/media/data/logitheque2/Avira_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4901" y="4490978"/>
            <a:ext cx="971669" cy="1199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ro.saferpedia.eu/w/images/3/34/Z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31107" y="3205993"/>
            <a:ext cx="344928" cy="344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635">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nodeType="afterEffect">
                                  <p:stCondLst>
                                    <p:cond delay="0"/>
                                  </p:stCondLst>
                                  <p:childTnLst>
                                    <p:set>
                                      <p:cBhvr>
                                        <p:cTn id="27" dur="1" fill="hold">
                                          <p:stCondLst>
                                            <p:cond delay="0"/>
                                          </p:stCondLst>
                                        </p:cTn>
                                        <p:tgtEl>
                                          <p:spTgt spid="2050"/>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763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763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7635">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7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Les </a:t>
            </a:r>
            <a:r>
              <a:rPr lang="fr-FR" sz="2800" dirty="0" err="1">
                <a:latin typeface="Calibri" pitchFamily="34" charset="0"/>
                <a:cs typeface="Calibri" pitchFamily="34" charset="0"/>
              </a:rPr>
              <a:t>adware</a:t>
            </a:r>
            <a:endParaRPr lang="fr-FR" sz="2800" dirty="0" smtClean="0">
              <a:latin typeface="Calibri" pitchFamily="34" charset="0"/>
              <a:cs typeface="Calibri" pitchFamily="34" charset="0"/>
            </a:endParaRPr>
          </a:p>
        </p:txBody>
      </p:sp>
      <p:sp>
        <p:nvSpPr>
          <p:cNvPr id="197635" name="Rectangle 3"/>
          <p:cNvSpPr>
            <a:spLocks noGrp="1" noChangeArrowheads="1"/>
          </p:cNvSpPr>
          <p:nvPr>
            <p:ph idx="1"/>
          </p:nvPr>
        </p:nvSpPr>
        <p:spPr>
          <a:xfrm>
            <a:off x="2843810" y="1270000"/>
            <a:ext cx="6173195" cy="2313459"/>
          </a:xfrm>
        </p:spPr>
        <p:txBody>
          <a:bodyPr>
            <a:normAutofit/>
          </a:bodyPr>
          <a:lstStyle/>
          <a:p>
            <a:r>
              <a:rPr lang="fr-FR" sz="2400" dirty="0" smtClean="0"/>
              <a:t>Vous imposent de la publicité</a:t>
            </a:r>
          </a:p>
          <a:p>
            <a:r>
              <a:rPr lang="fr-FR" sz="2400" dirty="0" smtClean="0"/>
              <a:t>Nettoyer </a:t>
            </a:r>
            <a:r>
              <a:rPr lang="fr-FR" sz="2400" dirty="0"/>
              <a:t>votre </a:t>
            </a:r>
            <a:r>
              <a:rPr lang="fr-FR" sz="2400" dirty="0" smtClean="0"/>
              <a:t>ordinateur</a:t>
            </a:r>
          </a:p>
          <a:p>
            <a:pPr lvl="1">
              <a:buFont typeface="Wingdings" panose="05000000000000000000" pitchFamily="2" charset="2"/>
              <a:buChar char="Ø"/>
            </a:pPr>
            <a:r>
              <a:rPr lang="fr-FR" sz="2400" dirty="0" err="1" smtClean="0">
                <a:hlinkClick r:id="rId3"/>
              </a:rPr>
              <a:t>Malwarebyte</a:t>
            </a:r>
            <a:endParaRPr lang="fr-FR" sz="2400" dirty="0" smtClean="0"/>
          </a:p>
          <a:p>
            <a:pPr lvl="1">
              <a:buFont typeface="Wingdings" panose="05000000000000000000" pitchFamily="2" charset="2"/>
              <a:buChar char="Ø"/>
            </a:pPr>
            <a:r>
              <a:rPr lang="fr-FR" sz="2400" dirty="0" err="1" smtClean="0">
                <a:hlinkClick r:id="rId4"/>
              </a:rPr>
              <a:t>Adwcleaner</a:t>
            </a:r>
            <a:r>
              <a:rPr lang="fr-FR" sz="1800" dirty="0"/>
              <a:t/>
            </a:r>
            <a:br>
              <a:rPr lang="fr-FR" sz="1800" dirty="0"/>
            </a:br>
            <a:endParaRPr lang="fr-FR" sz="1800" u="sng" dirty="0" smtClean="0"/>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22</a:t>
            </a:fld>
            <a:endParaRPr lang="fr-FR"/>
          </a:p>
        </p:txBody>
      </p:sp>
      <p:pic>
        <p:nvPicPr>
          <p:cNvPr id="1026" name="Picture 2" descr="https://www.malwarebytes.org/images/mb-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7129" y="3475057"/>
            <a:ext cx="1904251" cy="1904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ixyourbrowser.com/wp-content/uploads/2014/01/adwclean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770" y="2664018"/>
            <a:ext cx="2154728" cy="211101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58400" y="387919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1515889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763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28820" y="134938"/>
            <a:ext cx="6313582"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sz="2800" dirty="0" smtClean="0"/>
              <a:t>Mise en pratique</a:t>
            </a:r>
            <a:endParaRPr lang="en-US" sz="2800" dirty="0"/>
          </a:p>
        </p:txBody>
      </p:sp>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4648362"/>
            <a:ext cx="773365" cy="737678"/>
          </a:xfrm>
          <a:prstGeom prst="rect">
            <a:avLst/>
          </a:prstGeom>
          <a:ln>
            <a:noFill/>
          </a:ln>
          <a:effectLst>
            <a:outerShdw blurRad="190500" algn="tl" rotWithShape="0">
              <a:srgbClr val="000000">
                <a:alpha val="70000"/>
              </a:srgbClr>
            </a:outerShdw>
          </a:effectLst>
        </p:spPr>
      </p:pic>
      <p:sp>
        <p:nvSpPr>
          <p:cNvPr id="8" name="TextBox 6"/>
          <p:cNvSpPr txBox="1"/>
          <p:nvPr/>
        </p:nvSpPr>
        <p:spPr>
          <a:xfrm>
            <a:off x="4841310" y="4807323"/>
            <a:ext cx="2755026" cy="430887"/>
          </a:xfrm>
          <a:prstGeom prst="rect">
            <a:avLst/>
          </a:prstGeom>
          <a:noFill/>
        </p:spPr>
        <p:txBody>
          <a:bodyPr wrap="square" rtlCol="0">
            <a:spAutoFit/>
          </a:bodyPr>
          <a:lstStyle/>
          <a:p>
            <a:r>
              <a:rPr lang="fr-FR" sz="2200" dirty="0" smtClean="0">
                <a:solidFill>
                  <a:srgbClr val="8D42C6"/>
                </a:solidFill>
                <a:latin typeface="Calibri" panose="020F0502020204030204" pitchFamily="34" charset="0"/>
              </a:rPr>
              <a:t>Quiz sous cette vidéo</a:t>
            </a:r>
            <a:endParaRPr lang="fr-FR" sz="2200" dirty="0">
              <a:latin typeface="Calibri" panose="020F0502020204030204" pitchFamily="34" charset="0"/>
            </a:endParaRPr>
          </a:p>
        </p:txBody>
      </p:sp>
      <p:sp>
        <p:nvSpPr>
          <p:cNvPr id="9" name="Content Placeholder 2"/>
          <p:cNvSpPr>
            <a:spLocks noGrp="1"/>
          </p:cNvSpPr>
          <p:nvPr>
            <p:ph idx="1"/>
          </p:nvPr>
        </p:nvSpPr>
        <p:spPr>
          <a:xfrm>
            <a:off x="2728820" y="865399"/>
            <a:ext cx="6415180" cy="3635133"/>
          </a:xfrm>
        </p:spPr>
        <p:txBody>
          <a:bodyPr>
            <a:noAutofit/>
          </a:bodyPr>
          <a:lstStyle/>
          <a:p>
            <a:pPr marL="457200" indent="-457200">
              <a:buFont typeface="+mj-lt"/>
              <a:buAutoNum type="arabicPeriod"/>
            </a:pPr>
            <a:r>
              <a:rPr lang="fr-FR" sz="2000" dirty="0" smtClean="0"/>
              <a:t>Listez vos mots de passe, catégorisez-les, </a:t>
            </a:r>
          </a:p>
          <a:p>
            <a:pPr marL="457200" indent="-457200">
              <a:buFont typeface="+mj-lt"/>
              <a:buAutoNum type="arabicPeriod"/>
            </a:pPr>
            <a:r>
              <a:rPr lang="fr-FR" sz="2000" dirty="0" smtClean="0"/>
              <a:t>Adaptez leur sécurité : </a:t>
            </a:r>
            <a:r>
              <a:rPr lang="fr-FR" sz="2000" dirty="0" smtClean="0">
                <a:solidFill>
                  <a:srgbClr val="7D2709"/>
                </a:solidFill>
              </a:rPr>
              <a:t>A/</a:t>
            </a:r>
            <a:r>
              <a:rPr lang="fr-FR" sz="1800" dirty="0" err="1" smtClean="0"/>
              <a:t>mdp</a:t>
            </a:r>
            <a:r>
              <a:rPr lang="fr-FR" sz="1800" dirty="0" smtClean="0"/>
              <a:t> mnémotechnique, </a:t>
            </a:r>
            <a:r>
              <a:rPr lang="fr-FR" sz="1800" dirty="0" smtClean="0">
                <a:solidFill>
                  <a:srgbClr val="7D2709"/>
                </a:solidFill>
              </a:rPr>
              <a:t>B/</a:t>
            </a:r>
            <a:r>
              <a:rPr lang="fr-FR" sz="1800" dirty="0" smtClean="0"/>
              <a:t>fichier sécurisé, </a:t>
            </a:r>
            <a:r>
              <a:rPr lang="fr-FR" sz="1800" dirty="0" smtClean="0">
                <a:solidFill>
                  <a:srgbClr val="7D2709"/>
                </a:solidFill>
              </a:rPr>
              <a:t>C/ </a:t>
            </a:r>
            <a:r>
              <a:rPr lang="fr-FR" sz="1800" dirty="0" smtClean="0"/>
              <a:t>navigateur web</a:t>
            </a:r>
            <a:endParaRPr lang="fr-FR" sz="2000" dirty="0" smtClean="0"/>
          </a:p>
          <a:p>
            <a:pPr marL="457200" indent="-457200">
              <a:buFont typeface="+mj-lt"/>
              <a:buAutoNum type="arabicPeriod"/>
            </a:pPr>
            <a:r>
              <a:rPr lang="fr-FR" sz="2000" dirty="0" smtClean="0"/>
              <a:t>Stockez </a:t>
            </a:r>
            <a:r>
              <a:rPr lang="fr-FR" sz="2000" dirty="0" smtClean="0">
                <a:solidFill>
                  <a:srgbClr val="7D2709"/>
                </a:solidFill>
              </a:rPr>
              <a:t>A/</a:t>
            </a:r>
            <a:r>
              <a:rPr lang="fr-FR" sz="2000" dirty="0" smtClean="0"/>
              <a:t> et </a:t>
            </a:r>
            <a:r>
              <a:rPr lang="fr-FR" sz="2000" dirty="0" smtClean="0">
                <a:solidFill>
                  <a:srgbClr val="7D2709"/>
                </a:solidFill>
              </a:rPr>
              <a:t>B/</a:t>
            </a:r>
            <a:r>
              <a:rPr lang="fr-FR" sz="2000" dirty="0" smtClean="0"/>
              <a:t> </a:t>
            </a:r>
            <a:r>
              <a:rPr lang="fr-FR" sz="2000" dirty="0"/>
              <a:t>dans un fichier </a:t>
            </a:r>
            <a:r>
              <a:rPr lang="fr-FR" sz="2000" dirty="0" smtClean="0"/>
              <a:t>crypté</a:t>
            </a:r>
          </a:p>
          <a:p>
            <a:pPr lvl="1"/>
            <a:endParaRPr lang="fr-FR" sz="1600" dirty="0" smtClean="0"/>
          </a:p>
          <a:p>
            <a:r>
              <a:rPr lang="fr-FR" sz="2000" dirty="0" smtClean="0"/>
              <a:t>Maintenez de bonnes habitudes, </a:t>
            </a:r>
          </a:p>
          <a:p>
            <a:pPr fontAlgn="auto">
              <a:lnSpc>
                <a:spcPct val="100000"/>
              </a:lnSpc>
              <a:spcAft>
                <a:spcPts val="0"/>
              </a:spcAft>
            </a:pPr>
            <a:r>
              <a:rPr lang="fr-FR" sz="2000" dirty="0" smtClean="0"/>
              <a:t>Scénario catastrophe : comment récupérer vos fichiers importants ?</a:t>
            </a:r>
            <a:endParaRPr lang="fr-FR" sz="1800" dirty="0" smtClean="0"/>
          </a:p>
          <a:p>
            <a:pPr fontAlgn="auto">
              <a:lnSpc>
                <a:spcPct val="100000"/>
              </a:lnSpc>
              <a:spcAft>
                <a:spcPts val="0"/>
              </a:spcAft>
            </a:pPr>
            <a:r>
              <a:rPr lang="fr-FR" sz="2000" dirty="0" smtClean="0"/>
              <a:t>Scan antivirus sur </a:t>
            </a:r>
            <a:r>
              <a:rPr lang="fr-FR" sz="2000" dirty="0"/>
              <a:t>votre </a:t>
            </a:r>
            <a:r>
              <a:rPr lang="fr-FR" sz="2000" dirty="0" smtClean="0"/>
              <a:t>ordinateur, retirer </a:t>
            </a:r>
            <a:r>
              <a:rPr lang="fr-FR" sz="2000" dirty="0"/>
              <a:t>les </a:t>
            </a:r>
            <a:r>
              <a:rPr lang="fr-FR" sz="2000" dirty="0" err="1" smtClean="0"/>
              <a:t>Adware</a:t>
            </a:r>
            <a:endParaRPr lang="fr-FR" sz="2000" dirty="0"/>
          </a:p>
          <a:p>
            <a:endParaRPr lang="fr-FR" sz="2000" dirty="0" smtClean="0"/>
          </a:p>
        </p:txBody>
      </p:sp>
      <p:sp>
        <p:nvSpPr>
          <p:cNvPr id="10" name="Espace réservé du texte 1"/>
          <p:cNvSpPr txBox="1">
            <a:spLocks/>
          </p:cNvSpPr>
          <p:nvPr/>
        </p:nvSpPr>
        <p:spPr>
          <a:xfrm>
            <a:off x="2665316" y="2870365"/>
            <a:ext cx="6288184" cy="1514832"/>
          </a:xfrm>
          <a:prstGeom prst="rect">
            <a:avLst/>
          </a:prstGeom>
        </p:spPr>
        <p:txBody>
          <a:bodyPr vert="horz" lIns="71320" tIns="35661" rIns="71320" bIns="35661" rtlCol="0">
            <a:normAutofit/>
          </a:bodyPr>
          <a:lstStyle>
            <a:lvl1pPr marL="342900" indent="-342900" algn="l" defTabSz="914400" rtl="0" eaLnBrk="1" latinLnBrk="0" hangingPunct="1">
              <a:spcBef>
                <a:spcPct val="20000"/>
              </a:spcBef>
              <a:buClrTx/>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Aft>
                <a:spcPts val="0"/>
              </a:spcAft>
            </a:pPr>
            <a:endParaRPr lang="fr-FR" sz="2000" b="0" dirty="0"/>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23</a:t>
            </a:fld>
            <a:endParaRPr lang="fr-FR"/>
          </a:p>
        </p:txBody>
      </p:sp>
    </p:spTree>
    <p:extLst>
      <p:ext uri="{BB962C8B-B14F-4D97-AF65-F5344CB8AC3E}">
        <p14:creationId xmlns:p14="http://schemas.microsoft.com/office/powerpoint/2010/main" val="33869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nodePh="1">
                                  <p:stCondLst>
                                    <p:cond delay="0"/>
                                  </p:stCondLst>
                                  <p:endCondLst>
                                    <p:cond evt="begin" delay="0">
                                      <p:tn val="36"/>
                                    </p:cond>
                                  </p:endCondLst>
                                  <p:childTnLst>
                                    <p:set>
                                      <p:cBhvr>
                                        <p:cTn id="3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24</a:t>
            </a:fld>
            <a:endParaRPr lang="fr-FR"/>
          </a:p>
        </p:txBody>
      </p:sp>
      <p:grpSp>
        <p:nvGrpSpPr>
          <p:cNvPr id="16" name="Group 15"/>
          <p:cNvGrpSpPr/>
          <p:nvPr/>
        </p:nvGrpSpPr>
        <p:grpSpPr>
          <a:xfrm>
            <a:off x="3357316" y="1188995"/>
            <a:ext cx="4999094" cy="3851714"/>
            <a:chOff x="3357316" y="1188995"/>
            <a:chExt cx="4999094" cy="3851714"/>
          </a:xfrm>
        </p:grpSpPr>
        <p:sp>
          <p:nvSpPr>
            <p:cNvPr id="17" name="Freeform 16"/>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Bien utiliser le mail</a:t>
              </a:r>
              <a:endParaRPr lang="fr-FR" sz="2700" b="0" kern="1200" dirty="0">
                <a:solidFill>
                  <a:schemeClr val="bg1">
                    <a:lumMod val="50000"/>
                  </a:schemeClr>
                </a:solidFill>
              </a:endParaRPr>
            </a:p>
          </p:txBody>
        </p:sp>
        <p:sp>
          <p:nvSpPr>
            <p:cNvPr id="18" name="Oval 17"/>
            <p:cNvSpPr/>
            <p:nvPr/>
          </p:nvSpPr>
          <p:spPr>
            <a:xfrm>
              <a:off x="3357316" y="1188995"/>
              <a:ext cx="664264" cy="664264"/>
            </a:xfrm>
            <a:prstGeom prst="ellipse">
              <a:avLst/>
            </a:prstGeom>
            <a:ln>
              <a:solidFill>
                <a:srgbClr val="FFC18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rgbClr val="FFDBDB"/>
              </a:solidFill>
            </a:ln>
          </p:spPr>
          <p:style>
            <a:lnRef idx="1">
              <a:schemeClr val="accent2"/>
            </a:lnRef>
            <a:fillRef idx="2">
              <a:schemeClr val="accent2"/>
            </a:fillRef>
            <a:effectRef idx="1">
              <a:schemeClr val="accent2"/>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Sécurité des données</a:t>
              </a:r>
              <a:endParaRPr lang="fr-FR" sz="2700" b="0" kern="1200" dirty="0">
                <a:solidFill>
                  <a:schemeClr val="bg1">
                    <a:lumMod val="50000"/>
                  </a:schemeClr>
                </a:solidFill>
              </a:endParaRPr>
            </a:p>
          </p:txBody>
        </p:sp>
        <p:sp>
          <p:nvSpPr>
            <p:cNvPr id="20" name="Oval 19"/>
            <p:cNvSpPr/>
            <p:nvPr/>
          </p:nvSpPr>
          <p:spPr>
            <a:xfrm>
              <a:off x="3738110" y="1985857"/>
              <a:ext cx="664264" cy="664264"/>
            </a:xfrm>
            <a:prstGeom prst="ellipse">
              <a:avLst/>
            </a:prstGeom>
            <a:ln>
              <a:solidFill>
                <a:srgbClr val="FFFF8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solidFill>
              <a:srgbClr val="1FFF2E"/>
            </a:solidFill>
            <a:ln/>
          </p:spPr>
          <p:style>
            <a:lnRef idx="1">
              <a:schemeClr val="accent3"/>
            </a:lnRef>
            <a:fillRef idx="3">
              <a:schemeClr val="accent3"/>
            </a:fillRef>
            <a:effectRef idx="2">
              <a:schemeClr val="accent3"/>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solidFill>
                    <a:schemeClr val="bg1"/>
                  </a:solidFill>
                </a:rPr>
                <a:t>Collaborer à distance</a:t>
              </a:r>
              <a:endParaRPr lang="fr-FR" sz="2700" kern="1200" dirty="0">
                <a:solidFill>
                  <a:schemeClr val="bg1"/>
                </a:solidFill>
              </a:endParaRPr>
            </a:p>
          </p:txBody>
        </p:sp>
        <p:sp>
          <p:nvSpPr>
            <p:cNvPr id="22" name="Oval 21"/>
            <p:cNvSpPr/>
            <p:nvPr/>
          </p:nvSpPr>
          <p:spPr>
            <a:xfrm>
              <a:off x="3854983" y="2782720"/>
              <a:ext cx="664264" cy="664264"/>
            </a:xfrm>
            <a:prstGeom prst="ellipse">
              <a:avLst/>
            </a:prstGeom>
            <a:ln>
              <a:solidFill>
                <a:srgbClr val="1FFF2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Autres outils internet</a:t>
              </a:r>
              <a:endParaRPr lang="fr-FR" sz="2700" b="0" kern="1200" dirty="0">
                <a:solidFill>
                  <a:schemeClr val="bg1">
                    <a:lumMod val="50000"/>
                  </a:schemeClr>
                </a:solidFill>
              </a:endParaRPr>
            </a:p>
          </p:txBody>
        </p:sp>
        <p:sp>
          <p:nvSpPr>
            <p:cNvPr id="24" name="Oval 23"/>
            <p:cNvSpPr/>
            <p:nvPr/>
          </p:nvSpPr>
          <p:spPr>
            <a:xfrm>
              <a:off x="3738110" y="3579582"/>
              <a:ext cx="664264" cy="664264"/>
            </a:xfrm>
            <a:prstGeom prst="ellipse">
              <a:avLst/>
            </a:prstGeom>
            <a:ln>
              <a:solidFill>
                <a:srgbClr val="CFBDE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Les réunions en ligne</a:t>
              </a:r>
              <a:endParaRPr lang="fr-FR" sz="2700" b="0" kern="1200" dirty="0">
                <a:solidFill>
                  <a:schemeClr val="bg1">
                    <a:lumMod val="50000"/>
                  </a:schemeClr>
                </a:solidFill>
              </a:endParaRPr>
            </a:p>
          </p:txBody>
        </p:sp>
        <p:sp>
          <p:nvSpPr>
            <p:cNvPr id="26" name="Oval 25"/>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794807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Grp="1" noChangeArrowheads="1"/>
          </p:cNvSpPr>
          <p:nvPr>
            <p:ph type="title"/>
          </p:nvPr>
        </p:nvSpPr>
        <p:spPr bwMode="auto">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Les outils informatiques</a:t>
            </a:r>
          </a:p>
          <a:p>
            <a:pPr algn="ctr"/>
            <a:r>
              <a:rPr lang="fr-FR" sz="2800" b="1" dirty="0" smtClean="0">
                <a:solidFill>
                  <a:schemeClr val="accent1">
                    <a:lumMod val="50000"/>
                  </a:schemeClr>
                </a:solidFill>
                <a:latin typeface="Calibri" pitchFamily="34" charset="0"/>
              </a:rPr>
              <a:t>Chapitre </a:t>
            </a:r>
            <a:r>
              <a:rPr lang="fr-FR" sz="2800" dirty="0">
                <a:solidFill>
                  <a:schemeClr val="accent1">
                    <a:lumMod val="50000"/>
                  </a:schemeClr>
                </a:solidFill>
                <a:latin typeface="Calibri" pitchFamily="34" charset="0"/>
              </a:rPr>
              <a:t>3</a:t>
            </a:r>
            <a:endParaRPr lang="fr-FR" sz="2800" b="1" dirty="0" smtClean="0">
              <a:solidFill>
                <a:schemeClr val="accent1">
                  <a:lumMod val="50000"/>
                </a:schemeClr>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25</a:t>
            </a:fld>
            <a:endParaRPr lang="fr-FR"/>
          </a:p>
        </p:txBody>
      </p:sp>
      <p:sp>
        <p:nvSpPr>
          <p:cNvPr id="8" name="Rectangle 176"/>
          <p:cNvSpPr txBox="1">
            <a:spLocks noChangeArrowheads="1"/>
          </p:cNvSpPr>
          <p:nvPr/>
        </p:nvSpPr>
        <p:spPr>
          <a:xfrm>
            <a:off x="2699792" y="5035025"/>
            <a:ext cx="6313582" cy="571500"/>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Collaborer à distance</a:t>
            </a:r>
            <a:endParaRPr lang="fr-FR" sz="3600" b="1" dirty="0" smtClean="0">
              <a:solidFill>
                <a:srgbClr val="002060"/>
              </a:solidFill>
              <a:latin typeface="+mn-lt"/>
            </a:endParaRPr>
          </a:p>
        </p:txBody>
      </p:sp>
      <p:pic>
        <p:nvPicPr>
          <p:cNvPr id="4100" name="Picture 4" descr="Solving jigsaw puzzle by ePublicist, on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729" y="1233162"/>
            <a:ext cx="5094872" cy="283275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393600" y="4567657"/>
            <a:ext cx="2053715" cy="216982"/>
          </a:xfrm>
          <a:prstGeom prst="rect">
            <a:avLst/>
          </a:prstGeom>
          <a:noFill/>
        </p:spPr>
        <p:txBody>
          <a:bodyPr wrap="square" rtlCol="0">
            <a:spAutoFit/>
          </a:bodyPr>
          <a:lstStyle/>
          <a:p>
            <a:pPr marL="0" lvl="1"/>
            <a:r>
              <a:rPr lang="fr-FR" sz="900" b="0" dirty="0" smtClean="0">
                <a:latin typeface="+mn-lt"/>
              </a:rPr>
              <a:t>Image cc-ND </a:t>
            </a:r>
            <a:r>
              <a:rPr lang="fr-FR" sz="900" b="0" dirty="0">
                <a:latin typeface="+mn-lt"/>
              </a:rPr>
              <a:t>: </a:t>
            </a:r>
            <a:r>
              <a:rPr lang="fr-FR" sz="900" b="0" dirty="0">
                <a:latin typeface="+mn-lt"/>
                <a:hlinkClick r:id="rId4"/>
              </a:rPr>
              <a:t>source </a:t>
            </a:r>
            <a:endParaRPr lang="fr-FR" sz="900" b="0" dirty="0">
              <a:latin typeface="+mn-lt"/>
            </a:endParaRPr>
          </a:p>
        </p:txBody>
      </p:sp>
    </p:spTree>
    <p:extLst>
      <p:ext uri="{BB962C8B-B14F-4D97-AF65-F5344CB8AC3E}">
        <p14:creationId xmlns:p14="http://schemas.microsoft.com/office/powerpoint/2010/main" val="304538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Outils libres ou cloud ?</a:t>
            </a:r>
            <a:endParaRPr lang="fr-FR" dirty="0"/>
          </a:p>
        </p:txBody>
      </p:sp>
      <p:sp>
        <p:nvSpPr>
          <p:cNvPr id="3" name="Espace réservé du contenu 2"/>
          <p:cNvSpPr>
            <a:spLocks noGrp="1"/>
          </p:cNvSpPr>
          <p:nvPr>
            <p:ph idx="1"/>
          </p:nvPr>
        </p:nvSpPr>
        <p:spPr>
          <a:xfrm>
            <a:off x="2843810" y="1601972"/>
            <a:ext cx="6173195" cy="3896074"/>
          </a:xfrm>
        </p:spPr>
        <p:txBody>
          <a:bodyPr>
            <a:normAutofit fontScale="92500" lnSpcReduction="10000"/>
          </a:bodyPr>
          <a:lstStyle/>
          <a:p>
            <a:r>
              <a:rPr lang="fr-FR" dirty="0"/>
              <a:t>Outils libres et gratuits</a:t>
            </a:r>
          </a:p>
          <a:p>
            <a:pPr lvl="1"/>
            <a:r>
              <a:rPr lang="fr-FR" dirty="0" smtClean="0"/>
              <a:t>Télécharger et installer</a:t>
            </a:r>
            <a:endParaRPr lang="fr-FR" dirty="0"/>
          </a:p>
          <a:p>
            <a:pPr lvl="1"/>
            <a:r>
              <a:rPr lang="fr-FR" dirty="0" smtClean="0"/>
              <a:t>Maitrise </a:t>
            </a:r>
            <a:r>
              <a:rPr lang="fr-FR" dirty="0"/>
              <a:t>de votre </a:t>
            </a:r>
            <a:r>
              <a:rPr lang="fr-FR" dirty="0" smtClean="0"/>
              <a:t>ordinateur </a:t>
            </a:r>
            <a:r>
              <a:rPr lang="fr-FR" dirty="0"/>
              <a:t>et de vos informations</a:t>
            </a:r>
          </a:p>
          <a:p>
            <a:r>
              <a:rPr lang="fr-FR" dirty="0" smtClean="0"/>
              <a:t>Informatique </a:t>
            </a:r>
            <a:r>
              <a:rPr lang="fr-FR" dirty="0"/>
              <a:t>en </a:t>
            </a:r>
            <a:r>
              <a:rPr lang="fr-FR" dirty="0" smtClean="0"/>
              <a:t>nuage : </a:t>
            </a:r>
            <a:r>
              <a:rPr lang="fr-FR" i="1" dirty="0"/>
              <a:t>cloud</a:t>
            </a:r>
          </a:p>
          <a:p>
            <a:pPr lvl="1"/>
            <a:r>
              <a:rPr lang="fr-FR" dirty="0"/>
              <a:t>Multiplateformes : smartphone, </a:t>
            </a:r>
            <a:r>
              <a:rPr lang="fr-FR" dirty="0" smtClean="0"/>
              <a:t>tablette, plusieurs ordinateurs..</a:t>
            </a:r>
            <a:endParaRPr lang="fr-FR" dirty="0"/>
          </a:p>
          <a:p>
            <a:pPr lvl="1"/>
            <a:r>
              <a:rPr lang="fr-FR" dirty="0" smtClean="0"/>
              <a:t>Perte </a:t>
            </a:r>
            <a:r>
              <a:rPr lang="fr-FR" dirty="0"/>
              <a:t>de contrôle, </a:t>
            </a:r>
            <a:r>
              <a:rPr lang="fr-FR" dirty="0" smtClean="0"/>
              <a:t>confidentialité</a:t>
            </a:r>
          </a:p>
          <a:p>
            <a:pPr lvl="1"/>
            <a:r>
              <a:rPr lang="fr-FR" dirty="0" smtClean="0"/>
              <a:t>Travail collaboratif !</a:t>
            </a:r>
            <a:endParaRPr lang="fr-FR" dirty="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26</a:t>
            </a:fld>
            <a:endParaRPr lang="fr-FR"/>
          </a:p>
        </p:txBody>
      </p:sp>
      <p:sp>
        <p:nvSpPr>
          <p:cNvPr id="5" name="ZoneTexte 6"/>
          <p:cNvSpPr txBox="1"/>
          <p:nvPr/>
        </p:nvSpPr>
        <p:spPr>
          <a:xfrm>
            <a:off x="480225" y="315092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1026" name="Picture 2" descr="http://www.cours-informatique-gratuit.fr/media/bureautique-facile/icones-suite-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402" y="157504"/>
            <a:ext cx="966972" cy="966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openoffice.org/trademark/logo_col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012" y="761050"/>
            <a:ext cx="1684601" cy="8423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pcworld.fr/1218367-libreoffice-logo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5668" y="877047"/>
            <a:ext cx="1933951" cy="6164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hromespot.com/wp-content/uploads/2012/12/google-driv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6726" y="1598086"/>
            <a:ext cx="1822081" cy="88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639961" y="0"/>
            <a:ext cx="6313582" cy="612058"/>
          </a:xfrm>
        </p:spPr>
        <p:txBody>
          <a:bodyPr>
            <a:normAutofit/>
          </a:bodyPr>
          <a:lstStyle/>
          <a:p>
            <a:r>
              <a:rPr lang="fr-FR" sz="2800" dirty="0" smtClean="0">
                <a:latin typeface="Calibri" pitchFamily="34" charset="0"/>
                <a:cs typeface="Calibri" pitchFamily="34" charset="0"/>
              </a:rPr>
              <a:t>Google Drive : Documents </a:t>
            </a:r>
            <a:endParaRPr lang="fr-FR" sz="2800" dirty="0">
              <a:latin typeface="Calibri" pitchFamily="34" charset="0"/>
              <a:cs typeface="Calibri" pitchFamily="34" charset="0"/>
            </a:endParaRPr>
          </a:p>
        </p:txBody>
      </p:sp>
      <p:sp>
        <p:nvSpPr>
          <p:cNvPr id="5" name="ZoneTexte 4"/>
          <p:cNvSpPr txBox="1"/>
          <p:nvPr/>
        </p:nvSpPr>
        <p:spPr>
          <a:xfrm>
            <a:off x="480606" y="315208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27</a:t>
            </a:fld>
            <a:endParaRPr lang="fr-FR"/>
          </a:p>
        </p:txBody>
      </p:sp>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961" y="548057"/>
            <a:ext cx="6504039" cy="5166948"/>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pPr algn="ctr"/>
            <a:r>
              <a:rPr lang="fr-FR" sz="2800" b="1" smtClean="0">
                <a:solidFill>
                  <a:srgbClr val="000000"/>
                </a:solidFill>
                <a:latin typeface="Calibri" pitchFamily="34" charset="0"/>
              </a:rPr>
              <a:t>Démonstration</a:t>
            </a:r>
            <a:endParaRPr lang="fr-FR" sz="2800" b="1" dirty="0">
              <a:solidFill>
                <a:srgbClr val="000000"/>
              </a:solidFill>
              <a:latin typeface="Calibri" pitchFamily="34" charset="0"/>
            </a:endParaRPr>
          </a:p>
        </p:txBody>
      </p:sp>
      <p:sp>
        <p:nvSpPr>
          <p:cNvPr id="3" name="Espace réservé du contenu 2"/>
          <p:cNvSpPr>
            <a:spLocks noGrp="1"/>
          </p:cNvSpPr>
          <p:nvPr>
            <p:ph idx="1"/>
          </p:nvPr>
        </p:nvSpPr>
        <p:spPr>
          <a:prstGeom prst="rect">
            <a:avLst/>
          </a:prstGeom>
        </p:spPr>
        <p:txBody>
          <a:bodyPr>
            <a:normAutofit lnSpcReduction="10000"/>
          </a:bodyPr>
          <a:lstStyle/>
          <a:p>
            <a:r>
              <a:rPr lang="fr-FR" sz="2000" dirty="0" smtClean="0">
                <a:latin typeface="Calibri" pitchFamily="34" charset="0"/>
              </a:rPr>
              <a:t>Travailler : </a:t>
            </a:r>
            <a:r>
              <a:rPr lang="fr-FR" dirty="0" smtClean="0">
                <a:solidFill>
                  <a:srgbClr val="000000"/>
                </a:solidFill>
                <a:latin typeface="Calibri" pitchFamily="34" charset="0"/>
              </a:rPr>
              <a:t>à plusieurs, simultanément</a:t>
            </a:r>
          </a:p>
          <a:p>
            <a:pPr lvl="2">
              <a:buClr>
                <a:schemeClr val="tx1"/>
              </a:buClr>
              <a:buFontTx/>
              <a:buChar char="-"/>
            </a:pPr>
            <a:r>
              <a:rPr lang="fr-FR" sz="2000" dirty="0" smtClean="0">
                <a:solidFill>
                  <a:srgbClr val="000000"/>
                </a:solidFill>
                <a:latin typeface="Calibri" pitchFamily="34" charset="0"/>
              </a:rPr>
              <a:t>Style titres, tables des matières</a:t>
            </a:r>
          </a:p>
          <a:p>
            <a:pPr lvl="2">
              <a:buClr>
                <a:schemeClr val="tx1"/>
              </a:buClr>
              <a:buFontTx/>
              <a:buChar char="-"/>
            </a:pPr>
            <a:r>
              <a:rPr lang="fr-FR" sz="2000" dirty="0" smtClean="0">
                <a:solidFill>
                  <a:srgbClr val="000000"/>
                </a:solidFill>
                <a:latin typeface="Calibri" pitchFamily="34" charset="0"/>
              </a:rPr>
              <a:t>Télécharger au format Word, </a:t>
            </a:r>
            <a:r>
              <a:rPr lang="fr-FR" sz="2000" dirty="0" err="1" smtClean="0">
                <a:solidFill>
                  <a:srgbClr val="000000"/>
                </a:solidFill>
                <a:latin typeface="Calibri" pitchFamily="34" charset="0"/>
              </a:rPr>
              <a:t>pdf</a:t>
            </a:r>
            <a:r>
              <a:rPr lang="fr-FR" sz="2000" dirty="0" smtClean="0">
                <a:solidFill>
                  <a:srgbClr val="000000"/>
                </a:solidFill>
                <a:latin typeface="Calibri" pitchFamily="34" charset="0"/>
              </a:rPr>
              <a:t>, etc…</a:t>
            </a:r>
          </a:p>
          <a:p>
            <a:pPr lvl="2">
              <a:buClr>
                <a:schemeClr val="tx1"/>
              </a:buClr>
              <a:buFontTx/>
              <a:buChar char="-"/>
            </a:pPr>
            <a:r>
              <a:rPr lang="fr-FR" sz="2000" dirty="0" smtClean="0">
                <a:solidFill>
                  <a:srgbClr val="000000"/>
                </a:solidFill>
              </a:rPr>
              <a:t>Localiser un </a:t>
            </a:r>
            <a:r>
              <a:rPr lang="fr-FR" sz="2000" smtClean="0">
                <a:solidFill>
                  <a:srgbClr val="000000"/>
                </a:solidFill>
              </a:rPr>
              <a:t>autre éditeur</a:t>
            </a:r>
            <a:endParaRPr lang="fr-FR" sz="2000" dirty="0" smtClean="0">
              <a:latin typeface="Calibri" pitchFamily="34" charset="0"/>
            </a:endParaRPr>
          </a:p>
          <a:p>
            <a:pPr>
              <a:buClr>
                <a:schemeClr val="tx1"/>
              </a:buClr>
            </a:pPr>
            <a:r>
              <a:rPr lang="fr-FR" sz="2000" dirty="0" smtClean="0">
                <a:latin typeface="Calibri" pitchFamily="34" charset="0"/>
              </a:rPr>
              <a:t>Exemple</a:t>
            </a:r>
          </a:p>
          <a:p>
            <a:pPr lvl="1">
              <a:buClr>
                <a:schemeClr val="tx1"/>
              </a:buClr>
              <a:buFontTx/>
              <a:buChar char="-"/>
            </a:pPr>
            <a:r>
              <a:rPr lang="fr-FR" sz="2400" dirty="0" smtClean="0">
                <a:solidFill>
                  <a:srgbClr val="000000"/>
                </a:solidFill>
                <a:latin typeface="Calibri" pitchFamily="34" charset="0"/>
                <a:hlinkClick r:id="rId3"/>
              </a:rPr>
              <a:t>Modèles de documents pour la gestion de projet</a:t>
            </a:r>
            <a:r>
              <a:rPr lang="fr-FR" sz="2400" dirty="0" smtClean="0">
                <a:solidFill>
                  <a:srgbClr val="000000"/>
                </a:solidFill>
                <a:latin typeface="Calibri" pitchFamily="34" charset="0"/>
              </a:rPr>
              <a:t> (p)</a:t>
            </a:r>
          </a:p>
          <a:p>
            <a:pPr marL="342900" lvl="2" indent="-342900">
              <a:buClr>
                <a:schemeClr val="tx1"/>
              </a:buClr>
            </a:pPr>
            <a:endParaRPr lang="fr-FR" sz="2000" dirty="0" smtClean="0">
              <a:solidFill>
                <a:srgbClr val="000000"/>
              </a:solidFill>
              <a:latin typeface="Calibri" pitchFamily="34" charset="0"/>
            </a:endParaRPr>
          </a:p>
          <a:p>
            <a:pPr marL="342900" lvl="2" indent="-342900">
              <a:buClr>
                <a:schemeClr val="tx1"/>
              </a:buClr>
            </a:pPr>
            <a:r>
              <a:rPr lang="fr-FR" sz="2000" dirty="0" smtClean="0">
                <a:solidFill>
                  <a:srgbClr val="000000"/>
                </a:solidFill>
              </a:rPr>
              <a:t>Prise </a:t>
            </a:r>
            <a:r>
              <a:rPr lang="fr-FR" sz="2000" dirty="0">
                <a:solidFill>
                  <a:srgbClr val="000000"/>
                </a:solidFill>
              </a:rPr>
              <a:t>de notes </a:t>
            </a:r>
            <a:r>
              <a:rPr lang="fr-FR" sz="2000" dirty="0" smtClean="0">
                <a:solidFill>
                  <a:srgbClr val="000000"/>
                </a:solidFill>
              </a:rPr>
              <a:t>partagées de cette formation : </a:t>
            </a:r>
            <a:endParaRPr lang="fr-FR" sz="2000" dirty="0" smtClean="0">
              <a:solidFill>
                <a:srgbClr val="000000"/>
              </a:solidFill>
              <a:latin typeface="Calibri" pitchFamily="34" charset="0"/>
            </a:endParaRPr>
          </a:p>
          <a:p>
            <a:pPr marL="800100" lvl="3" indent="-342900">
              <a:buClr>
                <a:schemeClr val="tx1"/>
              </a:buClr>
              <a:buFontTx/>
              <a:buChar char="-"/>
            </a:pPr>
            <a:r>
              <a:rPr lang="fr-FR" sz="2400" dirty="0" smtClean="0">
                <a:solidFill>
                  <a:srgbClr val="000000"/>
                </a:solidFill>
                <a:latin typeface="Calibri" pitchFamily="34" charset="0"/>
                <a:hlinkClick r:id="rId4"/>
              </a:rPr>
              <a:t>original </a:t>
            </a:r>
            <a:r>
              <a:rPr lang="fr-FR" sz="2400" dirty="0" smtClean="0">
                <a:solidFill>
                  <a:srgbClr val="000000"/>
                </a:solidFill>
                <a:latin typeface="Calibri" pitchFamily="34" charset="0"/>
              </a:rPr>
              <a:t>/ </a:t>
            </a:r>
            <a:r>
              <a:rPr lang="fr-FR" sz="2400" dirty="0" smtClean="0">
                <a:solidFill>
                  <a:srgbClr val="000000"/>
                </a:solidFill>
                <a:latin typeface="Calibri" pitchFamily="34" charset="0"/>
                <a:hlinkClick r:id="rId5"/>
              </a:rPr>
              <a:t>html</a:t>
            </a:r>
            <a:endParaRPr lang="fr-FR" sz="2400" dirty="0" smtClean="0">
              <a:latin typeface="Calibri" pitchFamily="34" charset="0"/>
            </a:endParaRPr>
          </a:p>
          <a:p>
            <a:pPr lvl="2">
              <a:buClrTx/>
            </a:pPr>
            <a:endParaRPr lang="fr-FR" sz="2000" dirty="0" smtClean="0">
              <a:solidFill>
                <a:srgbClr val="000000"/>
              </a:solidFill>
              <a:latin typeface="Calibri" pitchFamily="34" charset="0"/>
            </a:endParaRPr>
          </a:p>
        </p:txBody>
      </p:sp>
      <p:pic>
        <p:nvPicPr>
          <p:cNvPr id="2050" name="Picture 2" descr="http://www.google.com/intl/fr/drive/start/images/doc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3963" y="137178"/>
            <a:ext cx="14478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oogle.com/intl/fr/drive/start/images/docs-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7864" y="1774102"/>
            <a:ext cx="935805" cy="60733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6249988" y="5433884"/>
            <a:ext cx="249396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smtClean="0"/>
              <a:t>Images </a:t>
            </a:r>
            <a:r>
              <a:rPr lang="fr-FR" sz="1200" b="0" dirty="0"/>
              <a:t>: </a:t>
            </a:r>
            <a:r>
              <a:rPr lang="fr-FR" sz="1200" b="0" dirty="0">
                <a:latin typeface="+mn-lt"/>
                <a:hlinkClick r:id="rId8"/>
              </a:rPr>
              <a:t>Source</a:t>
            </a:r>
            <a:endParaRPr lang="fr-FR" sz="1200" b="0" dirty="0">
              <a:latin typeface="+mn-lt"/>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28</a:t>
            </a:fld>
            <a:endParaRPr lang="fr-FR"/>
          </a:p>
        </p:txBody>
      </p:sp>
      <p:sp>
        <p:nvSpPr>
          <p:cNvPr id="9" name="ZoneTexte 4"/>
          <p:cNvSpPr txBox="1"/>
          <p:nvPr/>
        </p:nvSpPr>
        <p:spPr>
          <a:xfrm>
            <a:off x="473518" y="315197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3246026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prstGeom prst="rect">
            <a:avLst/>
          </a:prstGeom>
        </p:spPr>
        <p:txBody>
          <a:bodyPr>
            <a:normAutofit/>
          </a:bodyPr>
          <a:lstStyle/>
          <a:p>
            <a:pPr algn="ctr"/>
            <a:r>
              <a:rPr lang="fr-FR" sz="2800" b="1" smtClean="0">
                <a:solidFill>
                  <a:srgbClr val="000000"/>
                </a:solidFill>
                <a:latin typeface="Calibri" pitchFamily="34" charset="0"/>
              </a:rPr>
              <a:t>Google Drive : Feuilles de calcul</a:t>
            </a:r>
            <a:endParaRPr lang="fr-FR" sz="2800" b="1" dirty="0">
              <a:solidFill>
                <a:srgbClr val="000000"/>
              </a:solidFill>
              <a:latin typeface="Calibri" pitchFamily="34" charset="0"/>
            </a:endParaRPr>
          </a:p>
        </p:txBody>
      </p:sp>
      <p:pic>
        <p:nvPicPr>
          <p:cNvPr id="2" name="Espace réservé du contenu 1" descr="Capture d’écr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008" y="932329"/>
            <a:ext cx="5932992" cy="4413568"/>
          </a:xfrm>
          <a:prstGeom prst="rect">
            <a:avLst/>
          </a:prstGeom>
        </p:spPr>
      </p:pic>
      <p:sp>
        <p:nvSpPr>
          <p:cNvPr id="4" name="ZoneTexte 3"/>
          <p:cNvSpPr txBox="1"/>
          <p:nvPr/>
        </p:nvSpPr>
        <p:spPr>
          <a:xfrm>
            <a:off x="474780" y="3521795"/>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29</a:t>
            </a:fld>
            <a:endParaRPr lang="fr-FR"/>
          </a:p>
        </p:txBody>
      </p:sp>
    </p:spTree>
    <p:extLst>
      <p:ext uri="{BB962C8B-B14F-4D97-AF65-F5344CB8AC3E}">
        <p14:creationId xmlns:p14="http://schemas.microsoft.com/office/powerpoint/2010/main" val="16983894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35259" y="76426"/>
            <a:ext cx="2212502" cy="2175651"/>
            <a:chOff x="5015584" y="1903898"/>
            <a:chExt cx="1894404" cy="2012672"/>
          </a:xfrm>
        </p:grpSpPr>
        <p:sp>
          <p:nvSpPr>
            <p:cNvPr id="14" name="TextBox 13"/>
            <p:cNvSpPr txBox="1"/>
            <p:nvPr/>
          </p:nvSpPr>
          <p:spPr>
            <a:xfrm>
              <a:off x="5015584" y="1903898"/>
              <a:ext cx="1894404" cy="1007912"/>
            </a:xfrm>
            <a:prstGeom prst="rect">
              <a:avLst/>
            </a:prstGeom>
            <a:noFill/>
          </p:spPr>
          <p:txBody>
            <a:bodyPr wrap="square" rtlCol="0">
              <a:spAutoFit/>
            </a:bodyPr>
            <a:lstStyle/>
            <a:p>
              <a:pPr algn="ctr"/>
              <a:r>
                <a:rPr lang="fr-FR" sz="3600" dirty="0" smtClean="0">
                  <a:latin typeface="+mj-lt"/>
                </a:rPr>
                <a:t>Efficacité</a:t>
              </a:r>
            </a:p>
            <a:p>
              <a:pPr algn="ctr"/>
              <a:r>
                <a:rPr lang="fr-FR" sz="3600" dirty="0" smtClean="0">
                  <a:latin typeface="+mj-lt"/>
                </a:rPr>
                <a:t>en </a:t>
              </a:r>
              <a:r>
                <a:rPr lang="fr-FR" sz="3600" dirty="0">
                  <a:latin typeface="+mj-lt"/>
                </a:rPr>
                <a:t>projet</a:t>
              </a:r>
            </a:p>
          </p:txBody>
        </p:sp>
        <p:pic>
          <p:nvPicPr>
            <p:cNvPr id="15"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337" y="3085216"/>
              <a:ext cx="727960" cy="831354"/>
            </a:xfrm>
            <a:prstGeom prst="rect">
              <a:avLst/>
            </a:prstGeom>
          </p:spPr>
        </p:pic>
      </p:grpSp>
      <p:sp>
        <p:nvSpPr>
          <p:cNvPr id="21" name="Freeform 20"/>
          <p:cNvSpPr/>
          <p:nvPr/>
        </p:nvSpPr>
        <p:spPr>
          <a:xfrm>
            <a:off x="5720387" y="3034630"/>
            <a:ext cx="1866304" cy="1104382"/>
          </a:xfrm>
          <a:custGeom>
            <a:avLst/>
            <a:gdLst>
              <a:gd name="connsiteX0" fmla="*/ 0 w 1866304"/>
              <a:gd name="connsiteY0" fmla="*/ 155528 h 933152"/>
              <a:gd name="connsiteX1" fmla="*/ 155528 w 1866304"/>
              <a:gd name="connsiteY1" fmla="*/ 0 h 933152"/>
              <a:gd name="connsiteX2" fmla="*/ 1710776 w 1866304"/>
              <a:gd name="connsiteY2" fmla="*/ 0 h 933152"/>
              <a:gd name="connsiteX3" fmla="*/ 1866304 w 1866304"/>
              <a:gd name="connsiteY3" fmla="*/ 155528 h 933152"/>
              <a:gd name="connsiteX4" fmla="*/ 1866304 w 1866304"/>
              <a:gd name="connsiteY4" fmla="*/ 777624 h 933152"/>
              <a:gd name="connsiteX5" fmla="*/ 1710776 w 1866304"/>
              <a:gd name="connsiteY5" fmla="*/ 933152 h 933152"/>
              <a:gd name="connsiteX6" fmla="*/ 155528 w 1866304"/>
              <a:gd name="connsiteY6" fmla="*/ 933152 h 933152"/>
              <a:gd name="connsiteX7" fmla="*/ 0 w 1866304"/>
              <a:gd name="connsiteY7" fmla="*/ 777624 h 933152"/>
              <a:gd name="connsiteX8" fmla="*/ 0 w 1866304"/>
              <a:gd name="connsiteY8" fmla="*/ 155528 h 9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304" h="933152">
                <a:moveTo>
                  <a:pt x="0" y="155528"/>
                </a:moveTo>
                <a:cubicBezTo>
                  <a:pt x="0" y="69632"/>
                  <a:pt x="69632" y="0"/>
                  <a:pt x="155528" y="0"/>
                </a:cubicBezTo>
                <a:lnTo>
                  <a:pt x="1710776" y="0"/>
                </a:lnTo>
                <a:cubicBezTo>
                  <a:pt x="1796672" y="0"/>
                  <a:pt x="1866304" y="69632"/>
                  <a:pt x="1866304" y="155528"/>
                </a:cubicBezTo>
                <a:lnTo>
                  <a:pt x="1866304" y="777624"/>
                </a:lnTo>
                <a:cubicBezTo>
                  <a:pt x="1866304" y="863520"/>
                  <a:pt x="1796672" y="933152"/>
                  <a:pt x="1710776" y="933152"/>
                </a:cubicBezTo>
                <a:lnTo>
                  <a:pt x="155528" y="933152"/>
                </a:lnTo>
                <a:cubicBezTo>
                  <a:pt x="69632" y="933152"/>
                  <a:pt x="0" y="863520"/>
                  <a:pt x="0" y="777624"/>
                </a:cubicBezTo>
                <a:lnTo>
                  <a:pt x="0" y="155528"/>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94143" tIns="194143" rIns="194143" bIns="194143" numCol="1" spcCol="1270" anchor="ctr" anchorCtr="0">
            <a:noAutofit/>
          </a:bodyPr>
          <a:lstStyle/>
          <a:p>
            <a:pPr lvl="0" algn="ctr" defTabSz="1733550">
              <a:lnSpc>
                <a:spcPct val="90000"/>
              </a:lnSpc>
              <a:spcBef>
                <a:spcPct val="0"/>
              </a:spcBef>
              <a:spcAft>
                <a:spcPct val="35000"/>
              </a:spcAft>
            </a:pPr>
            <a:r>
              <a:rPr lang="fr-FR" sz="1800" kern="1200" dirty="0" smtClean="0"/>
              <a:t>Concevoir </a:t>
            </a:r>
          </a:p>
          <a:p>
            <a:pPr lvl="0" algn="ctr" defTabSz="1733550">
              <a:lnSpc>
                <a:spcPct val="90000"/>
              </a:lnSpc>
              <a:spcBef>
                <a:spcPct val="0"/>
              </a:spcBef>
              <a:spcAft>
                <a:spcPct val="35000"/>
              </a:spcAft>
            </a:pPr>
            <a:r>
              <a:rPr lang="fr-FR" sz="1800" dirty="0"/>
              <a:t>P</a:t>
            </a:r>
            <a:r>
              <a:rPr lang="fr-FR" sz="1800" dirty="0" smtClean="0"/>
              <a:t>lanifier</a:t>
            </a:r>
            <a:endParaRPr lang="fr-FR" sz="1800" kern="1200" dirty="0"/>
          </a:p>
        </p:txBody>
      </p:sp>
      <p:sp>
        <p:nvSpPr>
          <p:cNvPr id="22" name="Freeform 21"/>
          <p:cNvSpPr/>
          <p:nvPr/>
        </p:nvSpPr>
        <p:spPr>
          <a:xfrm>
            <a:off x="6653539" y="1323640"/>
            <a:ext cx="2306832" cy="1387464"/>
          </a:xfrm>
          <a:custGeom>
            <a:avLst/>
            <a:gdLst>
              <a:gd name="connsiteX0" fmla="*/ 0 w 1866304"/>
              <a:gd name="connsiteY0" fmla="*/ 155528 h 933152"/>
              <a:gd name="connsiteX1" fmla="*/ 155528 w 1866304"/>
              <a:gd name="connsiteY1" fmla="*/ 0 h 933152"/>
              <a:gd name="connsiteX2" fmla="*/ 1710776 w 1866304"/>
              <a:gd name="connsiteY2" fmla="*/ 0 h 933152"/>
              <a:gd name="connsiteX3" fmla="*/ 1866304 w 1866304"/>
              <a:gd name="connsiteY3" fmla="*/ 155528 h 933152"/>
              <a:gd name="connsiteX4" fmla="*/ 1866304 w 1866304"/>
              <a:gd name="connsiteY4" fmla="*/ 777624 h 933152"/>
              <a:gd name="connsiteX5" fmla="*/ 1710776 w 1866304"/>
              <a:gd name="connsiteY5" fmla="*/ 933152 h 933152"/>
              <a:gd name="connsiteX6" fmla="*/ 155528 w 1866304"/>
              <a:gd name="connsiteY6" fmla="*/ 933152 h 933152"/>
              <a:gd name="connsiteX7" fmla="*/ 0 w 1866304"/>
              <a:gd name="connsiteY7" fmla="*/ 777624 h 933152"/>
              <a:gd name="connsiteX8" fmla="*/ 0 w 1866304"/>
              <a:gd name="connsiteY8" fmla="*/ 155528 h 9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304" h="933152">
                <a:moveTo>
                  <a:pt x="0" y="155528"/>
                </a:moveTo>
                <a:cubicBezTo>
                  <a:pt x="0" y="69632"/>
                  <a:pt x="69632" y="0"/>
                  <a:pt x="155528" y="0"/>
                </a:cubicBezTo>
                <a:lnTo>
                  <a:pt x="1710776" y="0"/>
                </a:lnTo>
                <a:cubicBezTo>
                  <a:pt x="1796672" y="0"/>
                  <a:pt x="1866304" y="69632"/>
                  <a:pt x="1866304" y="155528"/>
                </a:cubicBezTo>
                <a:lnTo>
                  <a:pt x="1866304" y="777624"/>
                </a:lnTo>
                <a:cubicBezTo>
                  <a:pt x="1866304" y="863520"/>
                  <a:pt x="1796672" y="933152"/>
                  <a:pt x="1710776" y="933152"/>
                </a:cubicBezTo>
                <a:lnTo>
                  <a:pt x="155528" y="933152"/>
                </a:lnTo>
                <a:cubicBezTo>
                  <a:pt x="69632" y="933152"/>
                  <a:pt x="0" y="863520"/>
                  <a:pt x="0" y="777624"/>
                </a:cubicBezTo>
                <a:lnTo>
                  <a:pt x="0" y="15552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94143" tIns="194143" rIns="194143" bIns="194143" numCol="1" spcCol="1270" anchor="ctr" anchorCtr="0">
            <a:noAutofit/>
          </a:bodyPr>
          <a:lstStyle/>
          <a:p>
            <a:pPr lvl="0" algn="ctr" defTabSz="1733550">
              <a:lnSpc>
                <a:spcPct val="90000"/>
              </a:lnSpc>
              <a:spcBef>
                <a:spcPct val="0"/>
              </a:spcBef>
              <a:spcAft>
                <a:spcPct val="35000"/>
              </a:spcAft>
            </a:pPr>
            <a:r>
              <a:rPr lang="fr-FR" sz="1800" kern="1200" dirty="0" smtClean="0"/>
              <a:t>Valider et suivre les décisions et les tâches de chacun</a:t>
            </a:r>
            <a:endParaRPr lang="fr-FR" sz="1800" kern="1200" dirty="0"/>
          </a:p>
        </p:txBody>
      </p:sp>
      <p:sp>
        <p:nvSpPr>
          <p:cNvPr id="23" name="Freeform 22"/>
          <p:cNvSpPr/>
          <p:nvPr/>
        </p:nvSpPr>
        <p:spPr>
          <a:xfrm>
            <a:off x="2958957" y="1076736"/>
            <a:ext cx="1866304" cy="1104382"/>
          </a:xfrm>
          <a:custGeom>
            <a:avLst/>
            <a:gdLst>
              <a:gd name="connsiteX0" fmla="*/ 0 w 1866304"/>
              <a:gd name="connsiteY0" fmla="*/ 155528 h 933152"/>
              <a:gd name="connsiteX1" fmla="*/ 155528 w 1866304"/>
              <a:gd name="connsiteY1" fmla="*/ 0 h 933152"/>
              <a:gd name="connsiteX2" fmla="*/ 1710776 w 1866304"/>
              <a:gd name="connsiteY2" fmla="*/ 0 h 933152"/>
              <a:gd name="connsiteX3" fmla="*/ 1866304 w 1866304"/>
              <a:gd name="connsiteY3" fmla="*/ 155528 h 933152"/>
              <a:gd name="connsiteX4" fmla="*/ 1866304 w 1866304"/>
              <a:gd name="connsiteY4" fmla="*/ 777624 h 933152"/>
              <a:gd name="connsiteX5" fmla="*/ 1710776 w 1866304"/>
              <a:gd name="connsiteY5" fmla="*/ 933152 h 933152"/>
              <a:gd name="connsiteX6" fmla="*/ 155528 w 1866304"/>
              <a:gd name="connsiteY6" fmla="*/ 933152 h 933152"/>
              <a:gd name="connsiteX7" fmla="*/ 0 w 1866304"/>
              <a:gd name="connsiteY7" fmla="*/ 777624 h 933152"/>
              <a:gd name="connsiteX8" fmla="*/ 0 w 1866304"/>
              <a:gd name="connsiteY8" fmla="*/ 155528 h 9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304" h="933152">
                <a:moveTo>
                  <a:pt x="0" y="155528"/>
                </a:moveTo>
                <a:cubicBezTo>
                  <a:pt x="0" y="69632"/>
                  <a:pt x="69632" y="0"/>
                  <a:pt x="155528" y="0"/>
                </a:cubicBezTo>
                <a:lnTo>
                  <a:pt x="1710776" y="0"/>
                </a:lnTo>
                <a:cubicBezTo>
                  <a:pt x="1796672" y="0"/>
                  <a:pt x="1866304" y="69632"/>
                  <a:pt x="1866304" y="155528"/>
                </a:cubicBezTo>
                <a:lnTo>
                  <a:pt x="1866304" y="777624"/>
                </a:lnTo>
                <a:cubicBezTo>
                  <a:pt x="1866304" y="863520"/>
                  <a:pt x="1796672" y="933152"/>
                  <a:pt x="1710776" y="933152"/>
                </a:cubicBezTo>
                <a:lnTo>
                  <a:pt x="155528" y="933152"/>
                </a:lnTo>
                <a:cubicBezTo>
                  <a:pt x="69632" y="933152"/>
                  <a:pt x="0" y="863520"/>
                  <a:pt x="0" y="777624"/>
                </a:cubicBezTo>
                <a:lnTo>
                  <a:pt x="0" y="155528"/>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94143" tIns="194143" rIns="194143" bIns="194143" numCol="1" spcCol="1270" anchor="ctr" anchorCtr="0">
            <a:noAutofit/>
          </a:bodyPr>
          <a:lstStyle/>
          <a:p>
            <a:pPr lvl="0" algn="ctr" defTabSz="1733550">
              <a:lnSpc>
                <a:spcPct val="90000"/>
              </a:lnSpc>
              <a:spcBef>
                <a:spcPct val="0"/>
              </a:spcBef>
              <a:spcAft>
                <a:spcPct val="35000"/>
              </a:spcAft>
            </a:pPr>
            <a:r>
              <a:rPr lang="fr-FR" sz="1800" kern="1200" dirty="0" smtClean="0"/>
              <a:t>Animer les réunions</a:t>
            </a:r>
            <a:endParaRPr lang="fr-FR" sz="1800" kern="1200" dirty="0"/>
          </a:p>
        </p:txBody>
      </p:sp>
      <p:sp>
        <p:nvSpPr>
          <p:cNvPr id="33" name="Freeform 32"/>
          <p:cNvSpPr/>
          <p:nvPr/>
        </p:nvSpPr>
        <p:spPr>
          <a:xfrm>
            <a:off x="3171450" y="2483357"/>
            <a:ext cx="2306832" cy="1387464"/>
          </a:xfrm>
          <a:custGeom>
            <a:avLst/>
            <a:gdLst>
              <a:gd name="connsiteX0" fmla="*/ 0 w 1866304"/>
              <a:gd name="connsiteY0" fmla="*/ 155528 h 933152"/>
              <a:gd name="connsiteX1" fmla="*/ 155528 w 1866304"/>
              <a:gd name="connsiteY1" fmla="*/ 0 h 933152"/>
              <a:gd name="connsiteX2" fmla="*/ 1710776 w 1866304"/>
              <a:gd name="connsiteY2" fmla="*/ 0 h 933152"/>
              <a:gd name="connsiteX3" fmla="*/ 1866304 w 1866304"/>
              <a:gd name="connsiteY3" fmla="*/ 155528 h 933152"/>
              <a:gd name="connsiteX4" fmla="*/ 1866304 w 1866304"/>
              <a:gd name="connsiteY4" fmla="*/ 777624 h 933152"/>
              <a:gd name="connsiteX5" fmla="*/ 1710776 w 1866304"/>
              <a:gd name="connsiteY5" fmla="*/ 933152 h 933152"/>
              <a:gd name="connsiteX6" fmla="*/ 155528 w 1866304"/>
              <a:gd name="connsiteY6" fmla="*/ 933152 h 933152"/>
              <a:gd name="connsiteX7" fmla="*/ 0 w 1866304"/>
              <a:gd name="connsiteY7" fmla="*/ 777624 h 933152"/>
              <a:gd name="connsiteX8" fmla="*/ 0 w 1866304"/>
              <a:gd name="connsiteY8" fmla="*/ 155528 h 9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304" h="933152">
                <a:moveTo>
                  <a:pt x="0" y="155528"/>
                </a:moveTo>
                <a:cubicBezTo>
                  <a:pt x="0" y="69632"/>
                  <a:pt x="69632" y="0"/>
                  <a:pt x="155528" y="0"/>
                </a:cubicBezTo>
                <a:lnTo>
                  <a:pt x="1710776" y="0"/>
                </a:lnTo>
                <a:cubicBezTo>
                  <a:pt x="1796672" y="0"/>
                  <a:pt x="1866304" y="69632"/>
                  <a:pt x="1866304" y="155528"/>
                </a:cubicBezTo>
                <a:lnTo>
                  <a:pt x="1866304" y="777624"/>
                </a:lnTo>
                <a:cubicBezTo>
                  <a:pt x="1866304" y="863520"/>
                  <a:pt x="1796672" y="933152"/>
                  <a:pt x="1710776" y="933152"/>
                </a:cubicBezTo>
                <a:lnTo>
                  <a:pt x="155528" y="933152"/>
                </a:lnTo>
                <a:cubicBezTo>
                  <a:pt x="69632" y="933152"/>
                  <a:pt x="0" y="863520"/>
                  <a:pt x="0" y="777624"/>
                </a:cubicBezTo>
                <a:lnTo>
                  <a:pt x="0" y="155528"/>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94143" tIns="194143" rIns="194143" bIns="194143" numCol="1" spcCol="1270" anchor="ctr" anchorCtr="0">
            <a:noAutofit/>
          </a:bodyPr>
          <a:lstStyle/>
          <a:p>
            <a:pPr algn="ctr" defTabSz="1733550">
              <a:spcAft>
                <a:spcPct val="35000"/>
              </a:spcAft>
            </a:pPr>
            <a:r>
              <a:rPr lang="fr-FR" sz="1800" dirty="0"/>
              <a:t>Faire des prévisions</a:t>
            </a:r>
          </a:p>
          <a:p>
            <a:pPr lvl="0" algn="ctr" defTabSz="1733550">
              <a:lnSpc>
                <a:spcPct val="90000"/>
              </a:lnSpc>
              <a:spcBef>
                <a:spcPct val="0"/>
              </a:spcBef>
              <a:spcAft>
                <a:spcPct val="35000"/>
              </a:spcAft>
            </a:pPr>
            <a:r>
              <a:rPr lang="fr-FR" sz="1800" kern="1200" dirty="0" smtClean="0"/>
              <a:t>Calculer les budgets</a:t>
            </a:r>
          </a:p>
        </p:txBody>
      </p:sp>
      <p:sp>
        <p:nvSpPr>
          <p:cNvPr id="34" name="TextBox 33"/>
          <p:cNvSpPr txBox="1"/>
          <p:nvPr/>
        </p:nvSpPr>
        <p:spPr>
          <a:xfrm>
            <a:off x="3041373" y="4644899"/>
            <a:ext cx="5724011" cy="757130"/>
          </a:xfrm>
          <a:prstGeom prst="rect">
            <a:avLst/>
          </a:prstGeom>
          <a:noFill/>
        </p:spPr>
        <p:txBody>
          <a:bodyPr wrap="square" rtlCol="0">
            <a:spAutoFit/>
          </a:bodyPr>
          <a:lstStyle/>
          <a:p>
            <a:pPr lvl="0" algn="ctr" defTabSz="1733550">
              <a:spcAft>
                <a:spcPct val="35000"/>
              </a:spcAft>
            </a:pPr>
            <a:r>
              <a:rPr lang="fr-FR" sz="2400" dirty="0" smtClean="0">
                <a:solidFill>
                  <a:srgbClr val="C00000"/>
                </a:solidFill>
                <a:latin typeface="+mj-lt"/>
              </a:rPr>
              <a:t>Quels sont les outils pour </a:t>
            </a:r>
            <a:r>
              <a:rPr lang="fr-FR" sz="2400" dirty="0">
                <a:solidFill>
                  <a:srgbClr val="C00000"/>
                </a:solidFill>
                <a:latin typeface="+mj-lt"/>
              </a:rPr>
              <a:t>réaliser efficacement ces tâches ?</a:t>
            </a: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a:t>
            </a:fld>
            <a:endParaRPr lang="fr-FR"/>
          </a:p>
        </p:txBody>
      </p:sp>
      <p:sp>
        <p:nvSpPr>
          <p:cNvPr id="12" name="ZoneTexte 14"/>
          <p:cNvSpPr txBox="1"/>
          <p:nvPr/>
        </p:nvSpPr>
        <p:spPr>
          <a:xfrm>
            <a:off x="344406" y="343885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11300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3" grpId="0" animBg="1"/>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pPr algn="ctr"/>
            <a:r>
              <a:rPr lang="fr-FR" sz="2800" b="1" smtClean="0">
                <a:solidFill>
                  <a:srgbClr val="000000"/>
                </a:solidFill>
                <a:latin typeface="Calibri" pitchFamily="34" charset="0"/>
              </a:rPr>
              <a:t>Démonstration</a:t>
            </a:r>
            <a:endParaRPr lang="fr-FR" sz="2800" b="1" dirty="0">
              <a:solidFill>
                <a:srgbClr val="000000"/>
              </a:solidFill>
              <a:latin typeface="Calibri" pitchFamily="34" charset="0"/>
            </a:endParaRPr>
          </a:p>
        </p:txBody>
      </p:sp>
      <p:sp>
        <p:nvSpPr>
          <p:cNvPr id="3" name="Espace réservé du contenu 2"/>
          <p:cNvSpPr>
            <a:spLocks noGrp="1"/>
          </p:cNvSpPr>
          <p:nvPr>
            <p:ph idx="1"/>
          </p:nvPr>
        </p:nvSpPr>
        <p:spPr>
          <a:prstGeom prst="rect">
            <a:avLst/>
          </a:prstGeom>
        </p:spPr>
        <p:txBody>
          <a:bodyPr>
            <a:normAutofit/>
          </a:bodyPr>
          <a:lstStyle/>
          <a:p>
            <a:r>
              <a:rPr lang="fr-FR" sz="2600" dirty="0" smtClean="0">
                <a:latin typeface="Calibri" pitchFamily="34" charset="0"/>
              </a:rPr>
              <a:t>Exemples</a:t>
            </a:r>
            <a:endParaRPr lang="fr-FR" dirty="0" smtClean="0">
              <a:latin typeface="Calibri" pitchFamily="34" charset="0"/>
            </a:endParaRPr>
          </a:p>
          <a:p>
            <a:pPr lvl="1">
              <a:buFontTx/>
              <a:buChar char="-"/>
            </a:pPr>
            <a:r>
              <a:rPr lang="fr-FR" sz="2000" dirty="0" smtClean="0">
                <a:solidFill>
                  <a:srgbClr val="000000"/>
                </a:solidFill>
                <a:latin typeface="Calibri" pitchFamily="34" charset="0"/>
                <a:hlinkClick r:id="rId3"/>
              </a:rPr>
              <a:t>Planification</a:t>
            </a:r>
            <a:r>
              <a:rPr lang="fr-FR" sz="2000" dirty="0" smtClean="0">
                <a:solidFill>
                  <a:srgbClr val="000000"/>
                </a:solidFill>
                <a:latin typeface="Calibri" pitchFamily="34" charset="0"/>
              </a:rPr>
              <a:t> d’un MOOC</a:t>
            </a:r>
          </a:p>
          <a:p>
            <a:pPr lvl="1">
              <a:buFontTx/>
              <a:buChar char="-"/>
            </a:pPr>
            <a:r>
              <a:rPr lang="fr-FR" sz="2000" dirty="0" smtClean="0">
                <a:solidFill>
                  <a:srgbClr val="000000"/>
                </a:solidFill>
                <a:latin typeface="Calibri" pitchFamily="34" charset="0"/>
                <a:hlinkClick r:id="rId4"/>
              </a:rPr>
              <a:t>Calcul d’actualisation</a:t>
            </a:r>
            <a:endParaRPr lang="fr-FR" sz="2000" dirty="0" smtClean="0">
              <a:solidFill>
                <a:srgbClr val="000000"/>
              </a:solidFill>
              <a:latin typeface="Calibri" pitchFamily="34" charset="0"/>
            </a:endParaRPr>
          </a:p>
          <a:p>
            <a:pPr lvl="1">
              <a:buFontTx/>
              <a:buChar char="-"/>
            </a:pPr>
            <a:r>
              <a:rPr lang="fr-FR" sz="2000" dirty="0" err="1" smtClean="0">
                <a:solidFill>
                  <a:srgbClr val="000000"/>
                </a:solidFill>
                <a:latin typeface="Calibri" pitchFamily="34" charset="0"/>
                <a:hlinkClick r:id="rId5"/>
              </a:rPr>
              <a:t>Todo</a:t>
            </a:r>
            <a:r>
              <a:rPr lang="fr-FR" sz="2000" dirty="0" smtClean="0">
                <a:solidFill>
                  <a:srgbClr val="000000"/>
                </a:solidFill>
                <a:latin typeface="Calibri" pitchFamily="34" charset="0"/>
                <a:hlinkClick r:id="rId5"/>
              </a:rPr>
              <a:t> </a:t>
            </a:r>
            <a:r>
              <a:rPr lang="fr-FR" sz="2000" dirty="0" err="1" smtClean="0">
                <a:solidFill>
                  <a:srgbClr val="000000"/>
                </a:solidFill>
                <a:latin typeface="Calibri" pitchFamily="34" charset="0"/>
                <a:hlinkClick r:id="rId5"/>
              </a:rPr>
              <a:t>list</a:t>
            </a:r>
            <a:endParaRPr lang="fr-FR" dirty="0" smtClean="0">
              <a:solidFill>
                <a:srgbClr val="000000"/>
              </a:solidFill>
              <a:latin typeface="Calibri" pitchFamily="34" charset="0"/>
            </a:endParaRPr>
          </a:p>
          <a:p>
            <a:r>
              <a:rPr lang="fr-FR" sz="2400" dirty="0" smtClean="0">
                <a:latin typeface="Calibri" pitchFamily="34" charset="0"/>
              </a:rPr>
              <a:t>Historique des révisions</a:t>
            </a:r>
          </a:p>
          <a:p>
            <a:pPr lvl="1">
              <a:buFontTx/>
              <a:buChar char="-"/>
            </a:pPr>
            <a:r>
              <a:rPr lang="fr-FR" sz="2000" dirty="0" smtClean="0">
                <a:solidFill>
                  <a:srgbClr val="000000"/>
                </a:solidFill>
                <a:latin typeface="Calibri" pitchFamily="34" charset="0"/>
              </a:rPr>
              <a:t>Modification de la </a:t>
            </a:r>
            <a:r>
              <a:rPr lang="fr-FR" sz="2000" dirty="0" smtClean="0">
                <a:solidFill>
                  <a:srgbClr val="000000"/>
                </a:solidFill>
                <a:latin typeface="Calibri" pitchFamily="34" charset="0"/>
                <a:hlinkClick r:id="rId3"/>
              </a:rPr>
              <a:t>planification préliminaire</a:t>
            </a:r>
            <a:r>
              <a:rPr lang="fr-FR" sz="2000" dirty="0" smtClean="0">
                <a:solidFill>
                  <a:srgbClr val="000000"/>
                </a:solidFill>
                <a:latin typeface="Calibri" pitchFamily="34" charset="0"/>
              </a:rPr>
              <a:t> </a:t>
            </a:r>
            <a:br>
              <a:rPr lang="fr-FR" sz="2000" dirty="0" smtClean="0">
                <a:solidFill>
                  <a:srgbClr val="000000"/>
                </a:solidFill>
                <a:latin typeface="Calibri" pitchFamily="34" charset="0"/>
              </a:rPr>
            </a:br>
            <a:r>
              <a:rPr lang="fr-FR" sz="2000" dirty="0" smtClean="0">
                <a:solidFill>
                  <a:srgbClr val="000000"/>
                </a:solidFill>
                <a:latin typeface="Calibri" pitchFamily="34" charset="0"/>
              </a:rPr>
              <a:t>d’un projet</a:t>
            </a:r>
          </a:p>
        </p:txBody>
      </p:sp>
      <p:pic>
        <p:nvPicPr>
          <p:cNvPr id="3074" name="Picture 2" descr="http://www.google.com/intl/fr/drive/start/images/sheet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395" y="134938"/>
            <a:ext cx="1329076" cy="1246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oogle.com/intl/fr/drive/start/images/sheets-op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7344" y="1809708"/>
            <a:ext cx="1198703" cy="77796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74779" y="3520303"/>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30</a:t>
            </a:fld>
            <a:endParaRPr lang="fr-FR"/>
          </a:p>
        </p:txBody>
      </p:sp>
    </p:spTree>
    <p:extLst>
      <p:ext uri="{BB962C8B-B14F-4D97-AF65-F5344CB8AC3E}">
        <p14:creationId xmlns:p14="http://schemas.microsoft.com/office/powerpoint/2010/main" val="707556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prstGeom prst="rect">
            <a:avLst/>
          </a:prstGeom>
        </p:spPr>
        <p:txBody>
          <a:bodyPr>
            <a:normAutofit/>
          </a:bodyPr>
          <a:lstStyle/>
          <a:p>
            <a:pPr algn="ctr"/>
            <a:r>
              <a:rPr lang="fr-FR" sz="2800" b="1" dirty="0" smtClean="0">
                <a:solidFill>
                  <a:srgbClr val="000000"/>
                </a:solidFill>
                <a:latin typeface="Calibri" pitchFamily="34" charset="0"/>
              </a:rPr>
              <a:t>Google Drive : Présentations</a:t>
            </a:r>
            <a:endParaRPr lang="fr-FR" sz="2800" b="1" dirty="0">
              <a:solidFill>
                <a:srgbClr val="000000"/>
              </a:solidFill>
              <a:latin typeface="Calibri" pitchFamily="34" charset="0"/>
            </a:endParaRPr>
          </a:p>
        </p:txBody>
      </p:sp>
      <p:sp>
        <p:nvSpPr>
          <p:cNvPr id="5" name="ZoneTexte 4"/>
          <p:cNvSpPr txBox="1"/>
          <p:nvPr/>
        </p:nvSpPr>
        <p:spPr>
          <a:xfrm>
            <a:off x="486355" y="3889819"/>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073" y="959934"/>
            <a:ext cx="6289393" cy="4190800"/>
          </a:xfrm>
          <a:prstGeom prst="rect">
            <a:avLst/>
          </a:prstGeom>
        </p:spPr>
      </p:pic>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31</a:t>
            </a:fld>
            <a:endParaRPr lang="fr-FR"/>
          </a:p>
        </p:txBody>
      </p:sp>
    </p:spTree>
    <p:extLst>
      <p:ext uri="{BB962C8B-B14F-4D97-AF65-F5344CB8AC3E}">
        <p14:creationId xmlns:p14="http://schemas.microsoft.com/office/powerpoint/2010/main" val="137375868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Démonstration</a:t>
            </a:r>
            <a:endParaRPr lang="fr-FR" sz="2800" dirty="0">
              <a:latin typeface="Calibri" pitchFamily="34" charset="0"/>
              <a:cs typeface="Calibri" pitchFamily="34" charset="0"/>
            </a:endParaRPr>
          </a:p>
        </p:txBody>
      </p:sp>
      <p:sp>
        <p:nvSpPr>
          <p:cNvPr id="3" name="Espace réservé du contenu 2"/>
          <p:cNvSpPr>
            <a:spLocks noGrp="1"/>
          </p:cNvSpPr>
          <p:nvPr>
            <p:ph idx="1"/>
          </p:nvPr>
        </p:nvSpPr>
        <p:spPr/>
        <p:txBody>
          <a:bodyPr>
            <a:normAutofit fontScale="85000" lnSpcReduction="20000"/>
          </a:bodyPr>
          <a:lstStyle/>
          <a:p>
            <a:r>
              <a:rPr lang="fr-FR" sz="3100" dirty="0" smtClean="0"/>
              <a:t>Exemples :</a:t>
            </a:r>
          </a:p>
          <a:p>
            <a:pPr lvl="1"/>
            <a:r>
              <a:rPr lang="fr-FR" sz="2600" dirty="0" smtClean="0">
                <a:hlinkClick r:id="rId3"/>
              </a:rPr>
              <a:t>Plateforme pétrolière</a:t>
            </a:r>
            <a:endParaRPr lang="fr-FR" sz="2600" dirty="0" smtClean="0"/>
          </a:p>
          <a:p>
            <a:pPr lvl="1"/>
            <a:r>
              <a:rPr lang="fr-FR" sz="2600" dirty="0" smtClean="0"/>
              <a:t>Étude de cas « </a:t>
            </a:r>
            <a:r>
              <a:rPr lang="fr-FR" sz="2600" dirty="0" smtClean="0">
                <a:hlinkClick r:id="rId4"/>
              </a:rPr>
              <a:t>one minute restaurant</a:t>
            </a:r>
            <a:r>
              <a:rPr lang="fr-FR" sz="2600" dirty="0" smtClean="0"/>
              <a:t> »</a:t>
            </a:r>
            <a:endParaRPr lang="fr-FR" sz="2400" dirty="0" smtClean="0"/>
          </a:p>
          <a:p>
            <a:r>
              <a:rPr lang="fr-FR" sz="3100" dirty="0" smtClean="0"/>
              <a:t>Commentaire support de débats </a:t>
            </a:r>
          </a:p>
          <a:p>
            <a:pPr lvl="1"/>
            <a:r>
              <a:rPr lang="fr-FR" dirty="0" smtClean="0">
                <a:hlinkClick r:id="rId5"/>
              </a:rPr>
              <a:t>Insérer des commentaires</a:t>
            </a:r>
            <a:endParaRPr lang="fr-FR" dirty="0" smtClean="0"/>
          </a:p>
          <a:p>
            <a:pPr lvl="2"/>
            <a:r>
              <a:rPr lang="fr-FR" sz="2600" dirty="0" smtClean="0"/>
              <a:t>Notes développées en fils de discussions</a:t>
            </a:r>
          </a:p>
          <a:p>
            <a:pPr lvl="2"/>
            <a:r>
              <a:rPr lang="fr-FR" sz="2600" dirty="0" smtClean="0"/>
              <a:t>Notifications par mél diverses : « quand je suis cité », « quand des réponses à mes commentaires sont publiées »…</a:t>
            </a:r>
          </a:p>
          <a:p>
            <a:pPr lvl="2"/>
            <a:r>
              <a:rPr lang="fr-FR" sz="2600" dirty="0" smtClean="0"/>
              <a:t>Une discussion peut être close quand le problème est résolu</a:t>
            </a:r>
            <a:endParaRPr lang="fr-FR" sz="2600" dirty="0"/>
          </a:p>
        </p:txBody>
      </p:sp>
      <p:pic>
        <p:nvPicPr>
          <p:cNvPr id="4098" name="Picture 2" descr="http://www.google.com/intl/fr/drive/start/images/slid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2285" y="83344"/>
            <a:ext cx="1504950" cy="1246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6401841" y="5438001"/>
            <a:ext cx="249396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j-lt"/>
              </a:rPr>
              <a:t>Image : </a:t>
            </a:r>
            <a:r>
              <a:rPr lang="fr-FR" sz="1200" b="0" dirty="0">
                <a:latin typeface="+mj-lt"/>
                <a:hlinkClick r:id="rId7"/>
              </a:rPr>
              <a:t>Source</a:t>
            </a:r>
            <a:endParaRPr lang="fr-FR" sz="1200" b="0" dirty="0">
              <a:latin typeface="+mj-lt"/>
            </a:endParaRPr>
          </a:p>
        </p:txBody>
      </p:sp>
      <p:pic>
        <p:nvPicPr>
          <p:cNvPr id="4100" name="Picture 4" descr="http://www.google.com/intl/fr/drive/start/images/slides-op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10" y="214970"/>
            <a:ext cx="1191444" cy="77324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7F07B8DE-9430-46E8-A38B-5DA0DE501445}" type="slidenum">
              <a:rPr lang="fr-FR" smtClean="0"/>
              <a:pPr>
                <a:defRPr/>
              </a:pPr>
              <a:t>32</a:t>
            </a:fld>
            <a:endParaRPr lang="fr-FR"/>
          </a:p>
        </p:txBody>
      </p:sp>
      <p:sp>
        <p:nvSpPr>
          <p:cNvPr id="9" name="ZoneTexte 8"/>
          <p:cNvSpPr txBox="1"/>
          <p:nvPr/>
        </p:nvSpPr>
        <p:spPr>
          <a:xfrm>
            <a:off x="486355" y="3889819"/>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3207347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Google Drive : Dossiers</a:t>
            </a:r>
            <a:endParaRPr lang="fr-FR" sz="2800" dirty="0">
              <a:latin typeface="Calibri" pitchFamily="34" charset="0"/>
              <a:cs typeface="Calibri" pitchFamily="34" charset="0"/>
            </a:endParaRPr>
          </a:p>
        </p:txBody>
      </p:sp>
      <p:sp>
        <p:nvSpPr>
          <p:cNvPr id="4" name="ZoneTexte 3"/>
          <p:cNvSpPr txBox="1"/>
          <p:nvPr/>
        </p:nvSpPr>
        <p:spPr>
          <a:xfrm>
            <a:off x="474780" y="426483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33</a:t>
            </a:fld>
            <a:endParaRPr lang="fr-FR"/>
          </a:p>
        </p:txBody>
      </p:sp>
      <p:pic>
        <p:nvPicPr>
          <p:cNvPr id="3" name="Image 2"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806" y="1056048"/>
            <a:ext cx="6401568" cy="4224164"/>
          </a:xfrm>
          <a:prstGeom prst="rect">
            <a:avLst/>
          </a:prstGeom>
        </p:spPr>
      </p:pic>
    </p:spTree>
    <p:extLst>
      <p:ext uri="{BB962C8B-B14F-4D97-AF65-F5344CB8AC3E}">
        <p14:creationId xmlns:p14="http://schemas.microsoft.com/office/powerpoint/2010/main" val="2901290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Calibri" pitchFamily="34" charset="0"/>
                <a:cs typeface="Calibri" pitchFamily="34" charset="0"/>
              </a:rPr>
              <a:t>Le partage</a:t>
            </a:r>
            <a:endParaRPr lang="fr-FR" sz="2800" dirty="0">
              <a:latin typeface="Calibri" pitchFamily="34" charset="0"/>
              <a:cs typeface="Calibri" pitchFamily="34" charset="0"/>
            </a:endParaRPr>
          </a:p>
        </p:txBody>
      </p:sp>
      <p:sp>
        <p:nvSpPr>
          <p:cNvPr id="3" name="Espace réservé du contenu 2"/>
          <p:cNvSpPr>
            <a:spLocks noGrp="1"/>
          </p:cNvSpPr>
          <p:nvPr>
            <p:ph idx="1"/>
          </p:nvPr>
        </p:nvSpPr>
        <p:spPr>
          <a:xfrm>
            <a:off x="2843810" y="858416"/>
            <a:ext cx="6173195" cy="4790716"/>
          </a:xfrm>
        </p:spPr>
        <p:txBody>
          <a:bodyPr>
            <a:normAutofit fontScale="92500" lnSpcReduction="10000"/>
          </a:bodyPr>
          <a:lstStyle/>
          <a:p>
            <a:pPr marL="57150" indent="0">
              <a:buNone/>
            </a:pPr>
            <a:r>
              <a:rPr lang="fr-FR" dirty="0" smtClean="0"/>
              <a:t>Dossiers et sous-dossiers :</a:t>
            </a:r>
          </a:p>
          <a:p>
            <a:pPr marL="1314450" lvl="2" indent="-457200"/>
            <a:r>
              <a:rPr lang="fr-FR" dirty="0" smtClean="0"/>
              <a:t>Équipe du MOOC </a:t>
            </a:r>
            <a:r>
              <a:rPr lang="fr-FR" dirty="0" err="1" smtClean="0"/>
              <a:t>GdP</a:t>
            </a:r>
            <a:r>
              <a:rPr lang="fr-FR" dirty="0" smtClean="0"/>
              <a:t> </a:t>
            </a:r>
            <a:endParaRPr lang="fr-FR" dirty="0"/>
          </a:p>
          <a:p>
            <a:pPr marL="1314450" lvl="2" indent="-457200"/>
            <a:r>
              <a:rPr lang="fr-FR" dirty="0" smtClean="0">
                <a:hlinkClick r:id="rId3"/>
              </a:rPr>
              <a:t>Formation cartes conceptuelles</a:t>
            </a:r>
            <a:endParaRPr lang="fr-FR" dirty="0" smtClean="0"/>
          </a:p>
          <a:p>
            <a:pPr marL="57150" indent="0">
              <a:buNone/>
            </a:pPr>
            <a:r>
              <a:rPr lang="fr-FR" dirty="0" smtClean="0"/>
              <a:t>Accès à d’autres applications utiles : </a:t>
            </a:r>
          </a:p>
          <a:p>
            <a:pPr lvl="2"/>
            <a:r>
              <a:rPr lang="fr-FR" dirty="0" err="1" smtClean="0"/>
              <a:t>Creately</a:t>
            </a:r>
            <a:r>
              <a:rPr lang="fr-FR" dirty="0" smtClean="0"/>
              <a:t>, </a:t>
            </a:r>
            <a:r>
              <a:rPr lang="fr-FR" dirty="0" err="1" smtClean="0"/>
              <a:t>Gantter</a:t>
            </a:r>
            <a:r>
              <a:rPr lang="fr-FR" dirty="0" smtClean="0"/>
              <a:t> ..</a:t>
            </a:r>
          </a:p>
          <a:p>
            <a:r>
              <a:rPr lang="fr-FR" sz="2800" dirty="0" smtClean="0"/>
              <a:t>Partager :</a:t>
            </a:r>
          </a:p>
          <a:p>
            <a:pPr lvl="1">
              <a:buFontTx/>
              <a:buChar char="-"/>
            </a:pPr>
            <a:r>
              <a:rPr lang="fr-FR" dirty="0" smtClean="0"/>
              <a:t>Paramètres </a:t>
            </a:r>
          </a:p>
          <a:p>
            <a:pPr lvl="2"/>
            <a:r>
              <a:rPr lang="fr-FR" dirty="0" smtClean="0"/>
              <a:t>à URL secrète, doc privé…</a:t>
            </a:r>
          </a:p>
          <a:p>
            <a:pPr lvl="2"/>
            <a:r>
              <a:rPr lang="fr-FR" dirty="0"/>
              <a:t>d</a:t>
            </a:r>
            <a:r>
              <a:rPr lang="fr-FR" dirty="0" smtClean="0"/>
              <a:t>roit de modifications, commentaires</a:t>
            </a:r>
          </a:p>
          <a:p>
            <a:r>
              <a:rPr lang="fr-FR" sz="2800" dirty="0" smtClean="0"/>
              <a:t>Conseil :noms de répertoires et de fichiers clairs !</a:t>
            </a:r>
          </a:p>
          <a:p>
            <a:pPr lvl="2"/>
            <a:endParaRPr lang="fr-FR" dirty="0" smtClean="0"/>
          </a:p>
          <a:p>
            <a:pPr lvl="1"/>
            <a:endParaRPr lang="fr-FR" dirty="0" smtClean="0"/>
          </a:p>
          <a:p>
            <a:endParaRPr lang="fr-FR" dirty="0"/>
          </a:p>
        </p:txBody>
      </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956" y="610806"/>
            <a:ext cx="1253337" cy="670959"/>
          </a:xfrm>
          <a:prstGeom prst="rect">
            <a:avLst/>
          </a:prstGeom>
        </p:spPr>
      </p:pic>
      <p:pic>
        <p:nvPicPr>
          <p:cNvPr id="10" name="Image 9"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0706" y="3003445"/>
            <a:ext cx="1126641" cy="308002"/>
          </a:xfrm>
          <a:prstGeom prst="rect">
            <a:avLst/>
          </a:prstGeom>
        </p:spPr>
      </p:pic>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34</a:t>
            </a:fld>
            <a:endParaRPr lang="fr-FR"/>
          </a:p>
        </p:txBody>
      </p:sp>
    </p:spTree>
    <p:extLst>
      <p:ext uri="{BB962C8B-B14F-4D97-AF65-F5344CB8AC3E}">
        <p14:creationId xmlns:p14="http://schemas.microsoft.com/office/powerpoint/2010/main" val="793676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76933" y="125700"/>
            <a:ext cx="6297978" cy="571500"/>
          </a:xfrm>
          <a:prstGeom prst="rect">
            <a:avLst/>
          </a:prstGeom>
        </p:spPr>
        <p:txBody>
          <a:bodyPr vert="horz" lIns="71320" tIns="35661" rIns="71320" bIns="35661" rtlCol="0" anchor="ctr">
            <a:no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smtClean="0">
                <a:latin typeface="+mn-lt"/>
              </a:rPr>
              <a:t>Synthèse</a:t>
            </a:r>
            <a:endParaRPr lang="en-US" dirty="0">
              <a:latin typeface="+mn-lt"/>
            </a:endParaRPr>
          </a:p>
        </p:txBody>
      </p:sp>
      <p:sp>
        <p:nvSpPr>
          <p:cNvPr id="18" name="ZoneTexte 17"/>
          <p:cNvSpPr txBox="1"/>
          <p:nvPr/>
        </p:nvSpPr>
        <p:spPr>
          <a:xfrm>
            <a:off x="494466" y="3518118"/>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19" name="ZoneTexte 18"/>
          <p:cNvSpPr txBox="1"/>
          <p:nvPr/>
        </p:nvSpPr>
        <p:spPr>
          <a:xfrm>
            <a:off x="489947" y="388665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0" name="ZoneTexte 19"/>
          <p:cNvSpPr txBox="1"/>
          <p:nvPr/>
        </p:nvSpPr>
        <p:spPr>
          <a:xfrm>
            <a:off x="489439" y="314966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1" name="ZoneTexte 20"/>
          <p:cNvSpPr txBox="1"/>
          <p:nvPr/>
        </p:nvSpPr>
        <p:spPr>
          <a:xfrm>
            <a:off x="489439" y="4257209"/>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9" name="Espace réservé du contenu 1" descr="Capture d’écran"/>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7981" y="3591587"/>
            <a:ext cx="2032807" cy="1512210"/>
          </a:xfrm>
          <a:prstGeom prst="rect">
            <a:avLst/>
          </a:prstGeom>
          <a:ln>
            <a:noFill/>
          </a:ln>
          <a:effectLst>
            <a:outerShdw blurRad="292100" dist="139700" dir="2700000" algn="tl" rotWithShape="0">
              <a:srgbClr val="333333">
                <a:alpha val="65000"/>
              </a:srgbClr>
            </a:outerShdw>
          </a:effectLst>
        </p:spPr>
      </p:pic>
      <p:grpSp>
        <p:nvGrpSpPr>
          <p:cNvPr id="5" name="Groupe 4"/>
          <p:cNvGrpSpPr/>
          <p:nvPr/>
        </p:nvGrpSpPr>
        <p:grpSpPr>
          <a:xfrm>
            <a:off x="6012200" y="1057250"/>
            <a:ext cx="2664369" cy="1584220"/>
            <a:chOff x="6372250" y="1057250"/>
            <a:chExt cx="2664369" cy="158422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50" y="1057250"/>
              <a:ext cx="2664369" cy="1196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2" descr="http://www.google.com/intl/fr/drive/start/images/do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972" y="1403220"/>
              <a:ext cx="1447800" cy="123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1" name="Picture 2" descr="http://www.google.com/intl/fr/drive/start/images/sheet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0712" y="4347692"/>
            <a:ext cx="1466850" cy="124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2980812" y="3649610"/>
            <a:ext cx="2274498" cy="1932786"/>
            <a:chOff x="3062964" y="3715850"/>
            <a:chExt cx="2274498" cy="1932786"/>
          </a:xfrm>
        </p:grpSpPr>
        <p:pic>
          <p:nvPicPr>
            <p:cNvPr id="12" name="Image 11" descr="Capture d’écr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2964" y="3715850"/>
              <a:ext cx="2274498" cy="1555704"/>
            </a:xfrm>
            <a:prstGeom prst="rect">
              <a:avLst/>
            </a:prstGeom>
            <a:ln>
              <a:noFill/>
            </a:ln>
            <a:effectLst>
              <a:outerShdw blurRad="292100" dist="139700" dir="2700000" algn="tl" rotWithShape="0">
                <a:srgbClr val="333333">
                  <a:alpha val="65000"/>
                </a:srgbClr>
              </a:outerShdw>
            </a:effectLst>
          </p:spPr>
        </p:pic>
        <p:pic>
          <p:nvPicPr>
            <p:cNvPr id="13" name="Picture 2" descr="http://www.google.com/intl/fr/drive/start/images/slid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066" y="4402448"/>
              <a:ext cx="1504950" cy="1246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6" name="Groupe 5"/>
          <p:cNvGrpSpPr/>
          <p:nvPr/>
        </p:nvGrpSpPr>
        <p:grpSpPr>
          <a:xfrm>
            <a:off x="2898661" y="1022518"/>
            <a:ext cx="2438801" cy="2247968"/>
            <a:chOff x="1984409" y="3885872"/>
            <a:chExt cx="2438801" cy="2247968"/>
          </a:xfrm>
        </p:grpSpPr>
        <p:pic>
          <p:nvPicPr>
            <p:cNvPr id="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4409" y="3885872"/>
              <a:ext cx="2438801" cy="1971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6814" y="4737099"/>
              <a:ext cx="1451248" cy="1396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35</a:t>
            </a:fld>
            <a:endParaRPr lang="fr-FR"/>
          </a:p>
        </p:txBody>
      </p:sp>
    </p:spTree>
    <p:extLst>
      <p:ext uri="{BB962C8B-B14F-4D97-AF65-F5344CB8AC3E}">
        <p14:creationId xmlns:p14="http://schemas.microsoft.com/office/powerpoint/2010/main" val="131486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699792" y="134938"/>
            <a:ext cx="6313582" cy="571500"/>
          </a:xfrm>
        </p:spPr>
        <p:txBody>
          <a:bodyPr>
            <a:normAutofit/>
          </a:bodyPr>
          <a:lstStyle/>
          <a:p>
            <a:r>
              <a:rPr lang="fr-FR" sz="2800" dirty="0" smtClean="0"/>
              <a:t>Exercices et Quiz</a:t>
            </a:r>
            <a:endParaRPr lang="en-US" sz="2800" dirty="0"/>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4648362"/>
            <a:ext cx="773365" cy="737678"/>
          </a:xfrm>
          <a:prstGeom prst="rect">
            <a:avLst/>
          </a:prstGeom>
          <a:ln>
            <a:noFill/>
          </a:ln>
          <a:effectLst>
            <a:outerShdw blurRad="190500" algn="tl" rotWithShape="0">
              <a:srgbClr val="000000">
                <a:alpha val="70000"/>
              </a:srgbClr>
            </a:outerShdw>
          </a:effectLst>
        </p:spPr>
      </p:pic>
      <p:sp>
        <p:nvSpPr>
          <p:cNvPr id="12" name="TextBox 6"/>
          <p:cNvSpPr txBox="1"/>
          <p:nvPr/>
        </p:nvSpPr>
        <p:spPr>
          <a:xfrm>
            <a:off x="4841309" y="4776113"/>
            <a:ext cx="2755026" cy="397032"/>
          </a:xfrm>
          <a:prstGeom prst="rect">
            <a:avLst/>
          </a:prstGeom>
          <a:noFill/>
        </p:spPr>
        <p:txBody>
          <a:bodyPr wrap="square" rtlCol="0">
            <a:spAutoFit/>
          </a:bodyPr>
          <a:lstStyle/>
          <a:p>
            <a:r>
              <a:rPr lang="fr-FR" sz="2200" b="0" dirty="0" smtClean="0">
                <a:solidFill>
                  <a:srgbClr val="8D42C6"/>
                </a:solidFill>
                <a:latin typeface="Calibri" panose="020F0502020204030204" pitchFamily="34" charset="0"/>
              </a:rPr>
              <a:t>Quiz sous cette vidéo</a:t>
            </a:r>
            <a:endParaRPr lang="fr-FR" sz="2200" b="0" dirty="0">
              <a:latin typeface="Calibri" panose="020F0502020204030204" pitchFamily="34" charset="0"/>
            </a:endParaRPr>
          </a:p>
        </p:txBody>
      </p:sp>
      <p:sp>
        <p:nvSpPr>
          <p:cNvPr id="13" name="Espace réservé du contenu 8"/>
          <p:cNvSpPr>
            <a:spLocks noGrp="1"/>
          </p:cNvSpPr>
          <p:nvPr>
            <p:ph idx="1"/>
          </p:nvPr>
        </p:nvSpPr>
        <p:spPr>
          <a:xfrm>
            <a:off x="2843810" y="1111170"/>
            <a:ext cx="6173195" cy="4095830"/>
          </a:xfrm>
        </p:spPr>
        <p:txBody>
          <a:bodyPr>
            <a:normAutofit/>
          </a:bodyPr>
          <a:lstStyle/>
          <a:p>
            <a:pPr lvl="0"/>
            <a:r>
              <a:rPr lang="fr-FR" sz="2400" dirty="0"/>
              <a:t>Préparez votre </a:t>
            </a:r>
            <a:r>
              <a:rPr lang="fr-FR" sz="2400" dirty="0" smtClean="0"/>
              <a:t>fichier</a:t>
            </a:r>
            <a:r>
              <a:rPr lang="fr-FR" sz="2400" dirty="0"/>
              <a:t> :</a:t>
            </a:r>
          </a:p>
          <a:p>
            <a:pPr lvl="1">
              <a:buFontTx/>
              <a:buChar char="-"/>
            </a:pPr>
            <a:r>
              <a:rPr lang="fr-FR" sz="2000" dirty="0" smtClean="0"/>
              <a:t>Créez </a:t>
            </a:r>
            <a:r>
              <a:rPr lang="fr-FR" sz="2000" dirty="0"/>
              <a:t>et nommez un Document ou Glissez un </a:t>
            </a:r>
            <a:r>
              <a:rPr lang="fr-FR" sz="2000" dirty="0" smtClean="0"/>
              <a:t>document dans </a:t>
            </a:r>
            <a:r>
              <a:rPr lang="fr-FR" sz="2000" dirty="0" err="1" smtClean="0"/>
              <a:t>G.Drive</a:t>
            </a:r>
            <a:endParaRPr lang="fr-FR" sz="2000" dirty="0"/>
          </a:p>
          <a:p>
            <a:r>
              <a:rPr lang="fr-FR" sz="2200" dirty="0"/>
              <a:t>Ajoutez et prévenez vos collaborateurs du partage !</a:t>
            </a:r>
          </a:p>
          <a:p>
            <a:pPr lvl="1">
              <a:buFontTx/>
              <a:buChar char="-"/>
            </a:pPr>
            <a:r>
              <a:rPr lang="fr-FR" sz="2000" dirty="0" smtClean="0"/>
              <a:t>Collaborez</a:t>
            </a:r>
            <a:r>
              <a:rPr lang="fr-FR" sz="2000" dirty="0"/>
              <a:t> via les </a:t>
            </a:r>
            <a:r>
              <a:rPr lang="fr-FR" sz="2000" dirty="0" smtClean="0"/>
              <a:t>commentaires</a:t>
            </a:r>
          </a:p>
          <a:p>
            <a:r>
              <a:rPr lang="fr-FR" sz="2400" dirty="0" smtClean="0"/>
              <a:t>Explorez les discussions des dossiers du MOOC </a:t>
            </a:r>
            <a:r>
              <a:rPr lang="fr-FR" sz="2400" dirty="0" err="1" smtClean="0"/>
              <a:t>GdP</a:t>
            </a:r>
            <a:r>
              <a:rPr lang="fr-FR" sz="2400" dirty="0" smtClean="0"/>
              <a:t> par équipe : </a:t>
            </a:r>
            <a:r>
              <a:rPr lang="fr-FR" sz="2400" dirty="0" smtClean="0">
                <a:hlinkClick r:id="rId4"/>
              </a:rPr>
              <a:t>GdP1</a:t>
            </a:r>
            <a:r>
              <a:rPr lang="fr-FR" sz="2400" dirty="0" smtClean="0"/>
              <a:t>, </a:t>
            </a:r>
            <a:r>
              <a:rPr lang="fr-FR" sz="2400" dirty="0" smtClean="0">
                <a:hlinkClick r:id="rId5"/>
              </a:rPr>
              <a:t>GdP2</a:t>
            </a:r>
            <a:r>
              <a:rPr lang="fr-FR" sz="2400" dirty="0" smtClean="0"/>
              <a:t>, </a:t>
            </a:r>
            <a:r>
              <a:rPr lang="fr-FR" sz="2400" dirty="0" smtClean="0">
                <a:hlinkClick r:id="rId6"/>
              </a:rPr>
              <a:t>GdP3</a:t>
            </a:r>
            <a:endParaRPr lang="fr-FR" sz="2400" dirty="0"/>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36</a:t>
            </a:fld>
            <a:endParaRPr lang="fr-FR"/>
          </a:p>
        </p:txBody>
      </p:sp>
    </p:spTree>
    <p:extLst>
      <p:ext uri="{BB962C8B-B14F-4D97-AF65-F5344CB8AC3E}">
        <p14:creationId xmlns:p14="http://schemas.microsoft.com/office/powerpoint/2010/main" val="8482877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37</a:t>
            </a:fld>
            <a:endParaRPr lang="fr-FR"/>
          </a:p>
        </p:txBody>
      </p:sp>
      <p:grpSp>
        <p:nvGrpSpPr>
          <p:cNvPr id="8" name="Group 7"/>
          <p:cNvGrpSpPr/>
          <p:nvPr/>
        </p:nvGrpSpPr>
        <p:grpSpPr>
          <a:xfrm>
            <a:off x="3357316" y="1188995"/>
            <a:ext cx="4999094" cy="3851714"/>
            <a:chOff x="3357316" y="1188995"/>
            <a:chExt cx="4999094" cy="3851714"/>
          </a:xfrm>
        </p:grpSpPr>
        <p:sp>
          <p:nvSpPr>
            <p:cNvPr id="9" name="Freeform 8"/>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Bien utiliser le mail</a:t>
              </a:r>
              <a:endParaRPr lang="fr-FR" sz="2700" b="0" kern="1200" dirty="0">
                <a:solidFill>
                  <a:schemeClr val="bg1">
                    <a:lumMod val="50000"/>
                  </a:schemeClr>
                </a:solidFill>
              </a:endParaRPr>
            </a:p>
          </p:txBody>
        </p:sp>
        <p:sp>
          <p:nvSpPr>
            <p:cNvPr id="10" name="Oval 9"/>
            <p:cNvSpPr/>
            <p:nvPr/>
          </p:nvSpPr>
          <p:spPr>
            <a:xfrm>
              <a:off x="3357316" y="1188995"/>
              <a:ext cx="664264" cy="664264"/>
            </a:xfrm>
            <a:prstGeom prst="ellipse">
              <a:avLst/>
            </a:prstGeom>
            <a:ln>
              <a:solidFill>
                <a:srgbClr val="FFC39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solidFill>
              <a:srgbClr val="FFFF89"/>
            </a:solidFill>
            <a:ln>
              <a:solidFill>
                <a:srgbClr val="FFDBDB"/>
              </a:solidFill>
            </a:ln>
          </p:spPr>
          <p:style>
            <a:lnRef idx="1">
              <a:schemeClr val="accent2"/>
            </a:lnRef>
            <a:fillRef idx="2">
              <a:schemeClr val="accent2"/>
            </a:fillRef>
            <a:effectRef idx="1">
              <a:schemeClr val="accent2"/>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Sécurité des données</a:t>
              </a:r>
              <a:endParaRPr lang="fr-FR" sz="2700" b="0" kern="1200" dirty="0">
                <a:solidFill>
                  <a:schemeClr val="bg1">
                    <a:lumMod val="50000"/>
                  </a:schemeClr>
                </a:solidFill>
              </a:endParaRPr>
            </a:p>
          </p:txBody>
        </p:sp>
        <p:sp>
          <p:nvSpPr>
            <p:cNvPr id="12" name="Oval 11"/>
            <p:cNvSpPr/>
            <p:nvPr/>
          </p:nvSpPr>
          <p:spPr>
            <a:xfrm>
              <a:off x="3738110" y="1985857"/>
              <a:ext cx="664264" cy="664264"/>
            </a:xfrm>
            <a:prstGeom prst="ellipse">
              <a:avLst/>
            </a:prstGeom>
            <a:ln>
              <a:solidFill>
                <a:srgbClr val="FFFF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ln>
              <a:solidFill>
                <a:srgbClr val="DDFDAE"/>
              </a:solidFill>
            </a:ln>
          </p:spPr>
          <p:style>
            <a:lnRef idx="1">
              <a:schemeClr val="accent3"/>
            </a:lnRef>
            <a:fillRef idx="2">
              <a:schemeClr val="accent3"/>
            </a:fillRef>
            <a:effectRef idx="1">
              <a:schemeClr val="accent3"/>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Collaborer à distance</a:t>
              </a:r>
              <a:endParaRPr lang="fr-FR" sz="2700" b="0" kern="1200" dirty="0">
                <a:solidFill>
                  <a:schemeClr val="bg1">
                    <a:lumMod val="50000"/>
                  </a:schemeClr>
                </a:solidFill>
              </a:endParaRPr>
            </a:p>
          </p:txBody>
        </p:sp>
        <p:sp>
          <p:nvSpPr>
            <p:cNvPr id="14" name="Oval 13"/>
            <p:cNvSpPr/>
            <p:nvPr/>
          </p:nvSpPr>
          <p:spPr>
            <a:xfrm>
              <a:off x="3854983" y="2782720"/>
              <a:ext cx="664264" cy="664264"/>
            </a:xfrm>
            <a:prstGeom prst="ellipse">
              <a:avLst/>
            </a:prstGeom>
            <a:ln>
              <a:solidFill>
                <a:srgbClr val="DDFDA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Freeform 14"/>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solidFill>
                    <a:schemeClr val="bg1"/>
                  </a:solidFill>
                </a:rPr>
                <a:t>Autres outils internet</a:t>
              </a:r>
              <a:endParaRPr lang="fr-FR" sz="2700" kern="1200" dirty="0">
                <a:solidFill>
                  <a:schemeClr val="bg1"/>
                </a:solidFill>
              </a:endParaRPr>
            </a:p>
          </p:txBody>
        </p:sp>
        <p:sp>
          <p:nvSpPr>
            <p:cNvPr id="16" name="Oval 15"/>
            <p:cNvSpPr/>
            <p:nvPr/>
          </p:nvSpPr>
          <p:spPr>
            <a:xfrm>
              <a:off x="3738110" y="3579582"/>
              <a:ext cx="664264" cy="664264"/>
            </a:xfrm>
            <a:prstGeom prst="ellipse">
              <a:avLst/>
            </a:prstGeom>
            <a:ln>
              <a:solidFill>
                <a:srgbClr val="CFBDE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Les réunions en ligne</a:t>
              </a:r>
              <a:endParaRPr lang="fr-FR" sz="2700" b="0" kern="1200" dirty="0">
                <a:solidFill>
                  <a:schemeClr val="bg1">
                    <a:lumMod val="50000"/>
                  </a:schemeClr>
                </a:solidFill>
              </a:endParaRPr>
            </a:p>
          </p:txBody>
        </p:sp>
        <p:sp>
          <p:nvSpPr>
            <p:cNvPr id="18" name="Oval 17"/>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40309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2699792" y="134937"/>
            <a:ext cx="6313582" cy="680337"/>
          </a:xfrm>
        </p:spPr>
        <p:txBody>
          <a:bodyPr>
            <a:normAutofit fontScale="90000"/>
          </a:bodyPr>
          <a:lstStyle/>
          <a:p>
            <a:r>
              <a:rPr lang="fr-FR" sz="3200" dirty="0">
                <a:latin typeface="Calibri" pitchFamily="34" charset="0"/>
              </a:rPr>
              <a:t>Les outils informatiques</a:t>
            </a:r>
            <a:br>
              <a:rPr lang="fr-FR" sz="3200" dirty="0">
                <a:latin typeface="Calibri" pitchFamily="34" charset="0"/>
              </a:rPr>
            </a:br>
            <a:r>
              <a:rPr lang="fr-FR" sz="3200" dirty="0">
                <a:solidFill>
                  <a:schemeClr val="accent1">
                    <a:lumMod val="50000"/>
                  </a:schemeClr>
                </a:solidFill>
                <a:latin typeface="Calibri" pitchFamily="34" charset="0"/>
              </a:rPr>
              <a:t>Chapitre </a:t>
            </a:r>
            <a:r>
              <a:rPr lang="fr-FR" sz="3200" dirty="0" smtClean="0">
                <a:solidFill>
                  <a:schemeClr val="accent1">
                    <a:lumMod val="50000"/>
                  </a:schemeClr>
                </a:solidFill>
                <a:latin typeface="Calibri" pitchFamily="34" charset="0"/>
              </a:rPr>
              <a:t>4</a:t>
            </a:r>
            <a:endParaRPr lang="fr-FR" sz="3200" kern="0" dirty="0" smtClean="0">
              <a:solidFill>
                <a:srgbClr val="000000"/>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38</a:t>
            </a:fld>
            <a:endParaRPr lang="fr-FR"/>
          </a:p>
        </p:txBody>
      </p:sp>
      <p:sp>
        <p:nvSpPr>
          <p:cNvPr id="12" name="ZoneTexte 11"/>
          <p:cNvSpPr txBox="1"/>
          <p:nvPr/>
        </p:nvSpPr>
        <p:spPr>
          <a:xfrm>
            <a:off x="2560783" y="5017915"/>
            <a:ext cx="6591600" cy="480131"/>
          </a:xfrm>
          <a:prstGeom prst="rect">
            <a:avLst/>
          </a:prstGeom>
          <a:noFill/>
        </p:spPr>
        <p:txBody>
          <a:bodyPr wrap="square" rtlCol="0">
            <a:spAutoFit/>
          </a:bodyPr>
          <a:lstStyle/>
          <a:p>
            <a:pPr algn="ctr"/>
            <a:r>
              <a:rPr lang="fr-FR" sz="2800" dirty="0" smtClean="0">
                <a:solidFill>
                  <a:schemeClr val="accent1">
                    <a:lumMod val="50000"/>
                  </a:schemeClr>
                </a:solidFill>
                <a:latin typeface="Calibri" pitchFamily="34" charset="0"/>
                <a:cs typeface="Calibri" pitchFamily="34" charset="0"/>
              </a:rPr>
              <a:t>Autres outils internet</a:t>
            </a:r>
            <a:endParaRPr lang="fr-FR" sz="2800" dirty="0">
              <a:solidFill>
                <a:schemeClr val="accent1">
                  <a:lumMod val="50000"/>
                </a:schemeClr>
              </a:solidFill>
              <a:latin typeface="Calibri" pitchFamily="34" charset="0"/>
              <a:cs typeface="Calibri" pitchFamily="34" charset="0"/>
            </a:endParaRPr>
          </a:p>
        </p:txBody>
      </p:sp>
      <p:sp>
        <p:nvSpPr>
          <p:cNvPr id="8" name="ZoneTexte 7"/>
          <p:cNvSpPr txBox="1"/>
          <p:nvPr/>
        </p:nvSpPr>
        <p:spPr>
          <a:xfrm>
            <a:off x="6709285" y="4785089"/>
            <a:ext cx="2053715" cy="216982"/>
          </a:xfrm>
          <a:prstGeom prst="rect">
            <a:avLst/>
          </a:prstGeom>
          <a:noFill/>
        </p:spPr>
        <p:txBody>
          <a:bodyPr wrap="square" rtlCol="0">
            <a:spAutoFit/>
          </a:bodyPr>
          <a:lstStyle/>
          <a:p>
            <a:pPr marL="0" lvl="1"/>
            <a:r>
              <a:rPr lang="fr-FR" sz="900" b="0" dirty="0" smtClean="0">
                <a:latin typeface="+mn-lt"/>
              </a:rPr>
              <a:t>Auteur Rock1997 cc-by-SA </a:t>
            </a:r>
            <a:r>
              <a:rPr lang="fr-FR" sz="900" b="0" dirty="0">
                <a:latin typeface="+mn-lt"/>
              </a:rPr>
              <a:t>: </a:t>
            </a:r>
            <a:r>
              <a:rPr lang="fr-FR" sz="900" b="0" dirty="0">
                <a:latin typeface="+mn-lt"/>
                <a:hlinkClick r:id="rId3"/>
              </a:rPr>
              <a:t>source </a:t>
            </a:r>
            <a:endParaRPr lang="fr-FR" sz="900" b="0" dirty="0">
              <a:latin typeface="+mn-lt"/>
            </a:endParaRPr>
          </a:p>
        </p:txBody>
      </p:sp>
      <p:pic>
        <p:nvPicPr>
          <p:cNvPr id="6148" name="Picture 4" descr="https://upload.wikimedia.org/wikipedia/commons/thumb/7/75/Internet1.jpg/1024px-Intern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49" y="1032234"/>
            <a:ext cx="4644052" cy="37370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8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ogle-plus-logo-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210" y="978953"/>
            <a:ext cx="2426704" cy="1378485"/>
          </a:xfrm>
          <a:prstGeom prst="rect">
            <a:avLst/>
          </a:prstGeom>
          <a:noFill/>
          <a:extLst>
            <a:ext uri="{909E8E84-426E-40DD-AFC4-6F175D3DCCD1}">
              <a14:hiddenFill xmlns:a14="http://schemas.microsoft.com/office/drawing/2010/main">
                <a:solidFill>
                  <a:srgbClr val="FFFFFF"/>
                </a:solidFill>
              </a14:hiddenFill>
            </a:ext>
          </a:extLst>
        </p:spPr>
      </p:pic>
      <p:sp>
        <p:nvSpPr>
          <p:cNvPr id="361475" name="Rectangle 3"/>
          <p:cNvSpPr>
            <a:spLocks noGrp="1" noChangeArrowheads="1"/>
          </p:cNvSpPr>
          <p:nvPr>
            <p:ph idx="1"/>
          </p:nvPr>
        </p:nvSpPr>
        <p:spPr>
          <a:xfrm>
            <a:off x="4857750" y="857251"/>
            <a:ext cx="4159255" cy="4349750"/>
          </a:xfrm>
        </p:spPr>
        <p:txBody>
          <a:bodyPr>
            <a:noAutofit/>
          </a:bodyPr>
          <a:lstStyle/>
          <a:p>
            <a:endParaRPr lang="fr-FR" sz="2800" dirty="0" smtClean="0"/>
          </a:p>
          <a:p>
            <a:pPr lvl="1">
              <a:buFontTx/>
              <a:buChar char="-"/>
            </a:pPr>
            <a:r>
              <a:rPr lang="fr-FR" dirty="0" smtClean="0">
                <a:hlinkClick r:id="rId5"/>
              </a:rPr>
              <a:t>Communautés </a:t>
            </a:r>
            <a:endParaRPr lang="fr-FR" dirty="0" smtClean="0"/>
          </a:p>
          <a:p>
            <a:pPr lvl="1">
              <a:buFontTx/>
              <a:buChar char="-"/>
            </a:pPr>
            <a:endParaRPr lang="fr-FR" dirty="0" smtClean="0">
              <a:hlinkClick r:id="rId6"/>
            </a:endParaRPr>
          </a:p>
          <a:p>
            <a:pPr lvl="1">
              <a:buFontTx/>
              <a:buChar char="-"/>
            </a:pPr>
            <a:r>
              <a:rPr lang="fr-FR" dirty="0" smtClean="0">
                <a:hlinkClick r:id="rId6"/>
              </a:rPr>
              <a:t>Groupes</a:t>
            </a:r>
            <a:endParaRPr lang="fr-FR" dirty="0" smtClean="0"/>
          </a:p>
          <a:p>
            <a:pPr marL="457200" lvl="1" indent="0">
              <a:buNone/>
            </a:pPr>
            <a:endParaRPr lang="fr-FR" dirty="0" smtClean="0">
              <a:hlinkClick r:id="rId7"/>
            </a:endParaRPr>
          </a:p>
          <a:p>
            <a:pPr lvl="1">
              <a:buFontTx/>
              <a:buChar char="-"/>
            </a:pPr>
            <a:r>
              <a:rPr lang="fr-FR" dirty="0" err="1" smtClean="0">
                <a:hlinkClick r:id="rId7"/>
              </a:rPr>
              <a:t>Hastag</a:t>
            </a:r>
            <a:endParaRPr lang="fr-FR" dirty="0"/>
          </a:p>
          <a:p>
            <a:pPr lvl="1"/>
            <a:endParaRPr lang="fr-FR" dirty="0" smtClean="0"/>
          </a:p>
        </p:txBody>
      </p:sp>
      <p:sp>
        <p:nvSpPr>
          <p:cNvPr id="4710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Réseaux sociaux</a:t>
            </a:r>
          </a:p>
        </p:txBody>
      </p:sp>
      <p:sp>
        <p:nvSpPr>
          <p:cNvPr id="4" name="ZoneTexte 3"/>
          <p:cNvSpPr txBox="1"/>
          <p:nvPr/>
        </p:nvSpPr>
        <p:spPr>
          <a:xfrm>
            <a:off x="438403" y="315616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39</a:t>
            </a:fld>
            <a:endParaRPr lang="fr-FR"/>
          </a:p>
        </p:txBody>
      </p:sp>
      <p:pic>
        <p:nvPicPr>
          <p:cNvPr id="1028" name="Picture 4" descr="logo-faceboo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2701" y="2231494"/>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2662" y="3368967"/>
            <a:ext cx="1462555" cy="6103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92522312"/>
      </p:ext>
    </p:extLst>
  </p:cSld>
  <p:clrMapOvr>
    <a:masterClrMapping/>
  </p:clrMapOvr>
  <p:transition advTm="4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4"/>
          <p:cNvSpPr txBox="1"/>
          <p:nvPr/>
        </p:nvSpPr>
        <p:spPr>
          <a:xfrm>
            <a:off x="344406" y="3424993"/>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16" name="Freeform 15"/>
          <p:cNvSpPr/>
          <p:nvPr/>
        </p:nvSpPr>
        <p:spPr>
          <a:xfrm>
            <a:off x="4760536" y="2513586"/>
            <a:ext cx="2281287" cy="1336624"/>
          </a:xfrm>
          <a:custGeom>
            <a:avLst/>
            <a:gdLst>
              <a:gd name="connsiteX0" fmla="*/ 0 w 2018891"/>
              <a:gd name="connsiteY0" fmla="*/ 222775 h 1336624"/>
              <a:gd name="connsiteX1" fmla="*/ 222775 w 2018891"/>
              <a:gd name="connsiteY1" fmla="*/ 0 h 1336624"/>
              <a:gd name="connsiteX2" fmla="*/ 1796116 w 2018891"/>
              <a:gd name="connsiteY2" fmla="*/ 0 h 1336624"/>
              <a:gd name="connsiteX3" fmla="*/ 2018891 w 2018891"/>
              <a:gd name="connsiteY3" fmla="*/ 222775 h 1336624"/>
              <a:gd name="connsiteX4" fmla="*/ 2018891 w 2018891"/>
              <a:gd name="connsiteY4" fmla="*/ 1113849 h 1336624"/>
              <a:gd name="connsiteX5" fmla="*/ 1796116 w 2018891"/>
              <a:gd name="connsiteY5" fmla="*/ 1336624 h 1336624"/>
              <a:gd name="connsiteX6" fmla="*/ 222775 w 2018891"/>
              <a:gd name="connsiteY6" fmla="*/ 1336624 h 1336624"/>
              <a:gd name="connsiteX7" fmla="*/ 0 w 2018891"/>
              <a:gd name="connsiteY7" fmla="*/ 1113849 h 1336624"/>
              <a:gd name="connsiteX8" fmla="*/ 0 w 2018891"/>
              <a:gd name="connsiteY8" fmla="*/ 222775 h 133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891" h="1336624">
                <a:moveTo>
                  <a:pt x="0" y="222775"/>
                </a:moveTo>
                <a:cubicBezTo>
                  <a:pt x="0" y="99740"/>
                  <a:pt x="99740" y="0"/>
                  <a:pt x="222775" y="0"/>
                </a:cubicBezTo>
                <a:lnTo>
                  <a:pt x="1796116" y="0"/>
                </a:lnTo>
                <a:cubicBezTo>
                  <a:pt x="1919151" y="0"/>
                  <a:pt x="2018891" y="99740"/>
                  <a:pt x="2018891" y="222775"/>
                </a:cubicBezTo>
                <a:lnTo>
                  <a:pt x="2018891" y="1113849"/>
                </a:lnTo>
                <a:cubicBezTo>
                  <a:pt x="2018891" y="1236884"/>
                  <a:pt x="1919151" y="1336624"/>
                  <a:pt x="1796116" y="1336624"/>
                </a:cubicBezTo>
                <a:lnTo>
                  <a:pt x="222775" y="1336624"/>
                </a:lnTo>
                <a:cubicBezTo>
                  <a:pt x="99740" y="1336624"/>
                  <a:pt x="0" y="1236884"/>
                  <a:pt x="0" y="1113849"/>
                </a:cubicBezTo>
                <a:lnTo>
                  <a:pt x="0" y="222775"/>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spcFirstLastPara="0" vert="horz" wrap="square" lIns="128749" tIns="128749" rIns="128749" bIns="128749" numCol="1" spcCol="1270" anchor="ctr" anchorCtr="0">
            <a:noAutofit/>
          </a:bodyPr>
          <a:lstStyle/>
          <a:p>
            <a:pPr lvl="0" algn="ctr" defTabSz="1111250">
              <a:lnSpc>
                <a:spcPct val="90000"/>
              </a:lnSpc>
              <a:spcBef>
                <a:spcPct val="0"/>
              </a:spcBef>
              <a:spcAft>
                <a:spcPct val="35000"/>
              </a:spcAft>
            </a:pPr>
            <a:r>
              <a:rPr lang="fr-FR" sz="2500" kern="1200" dirty="0" smtClean="0"/>
              <a:t>Technologies de l’information</a:t>
            </a:r>
            <a:endParaRPr lang="fr-FR" sz="2500" kern="1200" dirty="0"/>
          </a:p>
        </p:txBody>
      </p:sp>
      <p:sp>
        <p:nvSpPr>
          <p:cNvPr id="17" name="Freeform 16"/>
          <p:cNvSpPr/>
          <p:nvPr/>
        </p:nvSpPr>
        <p:spPr>
          <a:xfrm rot="16178149">
            <a:off x="5613052" y="2280012"/>
            <a:ext cx="467156" cy="0"/>
          </a:xfrm>
          <a:custGeom>
            <a:avLst/>
            <a:gdLst/>
            <a:ahLst/>
            <a:cxnLst/>
            <a:rect l="0" t="0" r="0" b="0"/>
            <a:pathLst>
              <a:path>
                <a:moveTo>
                  <a:pt x="0" y="0"/>
                </a:moveTo>
                <a:lnTo>
                  <a:pt x="46715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57175" y="776341"/>
            <a:ext cx="2967868" cy="1270097"/>
          </a:xfrm>
          <a:custGeom>
            <a:avLst/>
            <a:gdLst>
              <a:gd name="connsiteX0" fmla="*/ 0 w 2967868"/>
              <a:gd name="connsiteY0" fmla="*/ 211687 h 1270097"/>
              <a:gd name="connsiteX1" fmla="*/ 211687 w 2967868"/>
              <a:gd name="connsiteY1" fmla="*/ 0 h 1270097"/>
              <a:gd name="connsiteX2" fmla="*/ 2756181 w 2967868"/>
              <a:gd name="connsiteY2" fmla="*/ 0 h 1270097"/>
              <a:gd name="connsiteX3" fmla="*/ 2967868 w 2967868"/>
              <a:gd name="connsiteY3" fmla="*/ 211687 h 1270097"/>
              <a:gd name="connsiteX4" fmla="*/ 2967868 w 2967868"/>
              <a:gd name="connsiteY4" fmla="*/ 1058410 h 1270097"/>
              <a:gd name="connsiteX5" fmla="*/ 2756181 w 2967868"/>
              <a:gd name="connsiteY5" fmla="*/ 1270097 h 1270097"/>
              <a:gd name="connsiteX6" fmla="*/ 211687 w 2967868"/>
              <a:gd name="connsiteY6" fmla="*/ 1270097 h 1270097"/>
              <a:gd name="connsiteX7" fmla="*/ 0 w 2967868"/>
              <a:gd name="connsiteY7" fmla="*/ 1058410 h 1270097"/>
              <a:gd name="connsiteX8" fmla="*/ 0 w 2967868"/>
              <a:gd name="connsiteY8" fmla="*/ 211687 h 12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868" h="1270097">
                <a:moveTo>
                  <a:pt x="0" y="211687"/>
                </a:moveTo>
                <a:cubicBezTo>
                  <a:pt x="0" y="94775"/>
                  <a:pt x="94775" y="0"/>
                  <a:pt x="211687" y="0"/>
                </a:cubicBezTo>
                <a:lnTo>
                  <a:pt x="2756181" y="0"/>
                </a:lnTo>
                <a:cubicBezTo>
                  <a:pt x="2873093" y="0"/>
                  <a:pt x="2967868" y="94775"/>
                  <a:pt x="2967868" y="211687"/>
                </a:cubicBezTo>
                <a:lnTo>
                  <a:pt x="2967868" y="1058410"/>
                </a:lnTo>
                <a:cubicBezTo>
                  <a:pt x="2967868" y="1175322"/>
                  <a:pt x="2873093" y="1270097"/>
                  <a:pt x="2756181" y="1270097"/>
                </a:cubicBezTo>
                <a:lnTo>
                  <a:pt x="211687" y="1270097"/>
                </a:lnTo>
                <a:cubicBezTo>
                  <a:pt x="94775" y="1270097"/>
                  <a:pt x="0" y="1175322"/>
                  <a:pt x="0" y="1058410"/>
                </a:cubicBezTo>
                <a:lnTo>
                  <a:pt x="0" y="211687"/>
                </a:lnTo>
                <a:close/>
              </a:path>
            </a:pathLst>
          </a:custGeom>
          <a:gradFill>
            <a:gsLst>
              <a:gs pos="0">
                <a:srgbClr val="6AC750"/>
              </a:gs>
              <a:gs pos="100000">
                <a:srgbClr val="75D5A3"/>
              </a:gs>
            </a:gsLst>
          </a:gradFill>
          <a:ln>
            <a:solidFill>
              <a:srgbClr val="6AC750"/>
            </a:solidFill>
          </a:ln>
        </p:spPr>
        <p:style>
          <a:lnRef idx="1">
            <a:schemeClr val="accent4"/>
          </a:lnRef>
          <a:fillRef idx="2">
            <a:schemeClr val="accent4"/>
          </a:fillRef>
          <a:effectRef idx="1">
            <a:schemeClr val="accent4"/>
          </a:effectRef>
          <a:fontRef idx="minor">
            <a:schemeClr val="dk1"/>
          </a:fontRef>
        </p:style>
        <p:txBody>
          <a:bodyPr spcFirstLastPara="0" vert="horz" wrap="square" lIns="97561" tIns="97561" rIns="97561" bIns="97561"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C00000"/>
                </a:solidFill>
              </a:rPr>
              <a:t>1. Connaître les bonnes pratiques</a:t>
            </a:r>
          </a:p>
          <a:p>
            <a:pPr lvl="0" algn="ctr" defTabSz="622300">
              <a:lnSpc>
                <a:spcPct val="90000"/>
              </a:lnSpc>
              <a:spcBef>
                <a:spcPct val="0"/>
              </a:spcBef>
              <a:spcAft>
                <a:spcPct val="35000"/>
              </a:spcAft>
            </a:pPr>
            <a:r>
              <a:rPr lang="fr-FR" sz="1400" kern="1200" dirty="0" smtClean="0">
                <a:solidFill>
                  <a:schemeClr val="tx1">
                    <a:lumMod val="95000"/>
                    <a:lumOff val="5000"/>
                  </a:schemeClr>
                </a:solidFill>
              </a:rPr>
              <a:t>Bien utiliser le mél</a:t>
            </a:r>
          </a:p>
          <a:p>
            <a:pPr lvl="0" algn="ctr" defTabSz="622300">
              <a:lnSpc>
                <a:spcPct val="90000"/>
              </a:lnSpc>
              <a:spcBef>
                <a:spcPct val="0"/>
              </a:spcBef>
              <a:spcAft>
                <a:spcPct val="35000"/>
              </a:spcAft>
            </a:pPr>
            <a:r>
              <a:rPr lang="fr-FR" sz="1400" kern="1200" dirty="0" smtClean="0">
                <a:solidFill>
                  <a:schemeClr val="tx1">
                    <a:lumMod val="95000"/>
                    <a:lumOff val="5000"/>
                  </a:schemeClr>
                </a:solidFill>
              </a:rPr>
              <a:t>Sécuriser ses documents</a:t>
            </a:r>
          </a:p>
          <a:p>
            <a:pPr lvl="0" algn="ctr" defTabSz="622300">
              <a:lnSpc>
                <a:spcPct val="90000"/>
              </a:lnSpc>
              <a:spcBef>
                <a:spcPct val="0"/>
              </a:spcBef>
              <a:spcAft>
                <a:spcPct val="35000"/>
              </a:spcAft>
            </a:pPr>
            <a:r>
              <a:rPr lang="fr-FR" sz="1400" kern="1200" dirty="0" smtClean="0">
                <a:solidFill>
                  <a:schemeClr val="tx1">
                    <a:lumMod val="95000"/>
                    <a:lumOff val="5000"/>
                  </a:schemeClr>
                </a:solidFill>
              </a:rPr>
              <a:t>Se protéger des virus</a:t>
            </a:r>
            <a:endParaRPr lang="fr-FR" sz="1400" kern="1200" dirty="0">
              <a:solidFill>
                <a:schemeClr val="tx1">
                  <a:lumMod val="95000"/>
                  <a:lumOff val="5000"/>
                </a:schemeClr>
              </a:solidFill>
            </a:endParaRPr>
          </a:p>
        </p:txBody>
      </p:sp>
      <p:sp>
        <p:nvSpPr>
          <p:cNvPr id="19" name="Freeform 18"/>
          <p:cNvSpPr/>
          <p:nvPr/>
        </p:nvSpPr>
        <p:spPr>
          <a:xfrm rot="2191493">
            <a:off x="6698624" y="4020191"/>
            <a:ext cx="571196" cy="0"/>
          </a:xfrm>
          <a:custGeom>
            <a:avLst/>
            <a:gdLst/>
            <a:ahLst/>
            <a:cxnLst/>
            <a:rect l="0" t="0" r="0" b="0"/>
            <a:pathLst>
              <a:path>
                <a:moveTo>
                  <a:pt x="0" y="0"/>
                </a:moveTo>
                <a:lnTo>
                  <a:pt x="57119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reeform 20"/>
          <p:cNvSpPr/>
          <p:nvPr/>
        </p:nvSpPr>
        <p:spPr>
          <a:xfrm rot="8464861">
            <a:off x="4558993" y="4014748"/>
            <a:ext cx="523818" cy="0"/>
          </a:xfrm>
          <a:custGeom>
            <a:avLst/>
            <a:gdLst/>
            <a:ahLst/>
            <a:cxnLst/>
            <a:rect l="0" t="0" r="0" b="0"/>
            <a:pathLst>
              <a:path>
                <a:moveTo>
                  <a:pt x="0" y="0"/>
                </a:moveTo>
                <a:lnTo>
                  <a:pt x="523818"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3" name="Group 22"/>
          <p:cNvGrpSpPr/>
          <p:nvPr/>
        </p:nvGrpSpPr>
        <p:grpSpPr>
          <a:xfrm>
            <a:off x="6746524" y="4190171"/>
            <a:ext cx="2143561" cy="1368029"/>
            <a:chOff x="6746524" y="4190171"/>
            <a:chExt cx="2143561" cy="1368029"/>
          </a:xfrm>
        </p:grpSpPr>
        <p:sp>
          <p:nvSpPr>
            <p:cNvPr id="20" name="Freeform 19"/>
            <p:cNvSpPr/>
            <p:nvPr/>
          </p:nvSpPr>
          <p:spPr>
            <a:xfrm>
              <a:off x="6746524" y="4190171"/>
              <a:ext cx="2143561" cy="895538"/>
            </a:xfrm>
            <a:custGeom>
              <a:avLst/>
              <a:gdLst>
                <a:gd name="connsiteX0" fmla="*/ 0 w 2143561"/>
                <a:gd name="connsiteY0" fmla="*/ 149259 h 895538"/>
                <a:gd name="connsiteX1" fmla="*/ 149259 w 2143561"/>
                <a:gd name="connsiteY1" fmla="*/ 0 h 895538"/>
                <a:gd name="connsiteX2" fmla="*/ 1994302 w 2143561"/>
                <a:gd name="connsiteY2" fmla="*/ 0 h 895538"/>
                <a:gd name="connsiteX3" fmla="*/ 2143561 w 2143561"/>
                <a:gd name="connsiteY3" fmla="*/ 149259 h 895538"/>
                <a:gd name="connsiteX4" fmla="*/ 2143561 w 2143561"/>
                <a:gd name="connsiteY4" fmla="*/ 746279 h 895538"/>
                <a:gd name="connsiteX5" fmla="*/ 1994302 w 2143561"/>
                <a:gd name="connsiteY5" fmla="*/ 895538 h 895538"/>
                <a:gd name="connsiteX6" fmla="*/ 149259 w 2143561"/>
                <a:gd name="connsiteY6" fmla="*/ 895538 h 895538"/>
                <a:gd name="connsiteX7" fmla="*/ 0 w 2143561"/>
                <a:gd name="connsiteY7" fmla="*/ 746279 h 895538"/>
                <a:gd name="connsiteX8" fmla="*/ 0 w 2143561"/>
                <a:gd name="connsiteY8" fmla="*/ 149259 h 89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561" h="895538">
                  <a:moveTo>
                    <a:pt x="0" y="149259"/>
                  </a:moveTo>
                  <a:cubicBezTo>
                    <a:pt x="0" y="66826"/>
                    <a:pt x="66826" y="0"/>
                    <a:pt x="149259" y="0"/>
                  </a:cubicBezTo>
                  <a:lnTo>
                    <a:pt x="1994302" y="0"/>
                  </a:lnTo>
                  <a:cubicBezTo>
                    <a:pt x="2076735" y="0"/>
                    <a:pt x="2143561" y="66826"/>
                    <a:pt x="2143561" y="149259"/>
                  </a:cubicBezTo>
                  <a:lnTo>
                    <a:pt x="2143561" y="746279"/>
                  </a:lnTo>
                  <a:cubicBezTo>
                    <a:pt x="2143561" y="828712"/>
                    <a:pt x="2076735" y="895538"/>
                    <a:pt x="1994302" y="895538"/>
                  </a:cubicBezTo>
                  <a:lnTo>
                    <a:pt x="149259" y="895538"/>
                  </a:lnTo>
                  <a:cubicBezTo>
                    <a:pt x="66826" y="895538"/>
                    <a:pt x="0" y="828712"/>
                    <a:pt x="0" y="746279"/>
                  </a:cubicBezTo>
                  <a:lnTo>
                    <a:pt x="0" y="149259"/>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9277" tIns="79277" rIns="79277" bIns="79277" numCol="1" spcCol="1270" anchor="ctr" anchorCtr="0">
              <a:noAutofit/>
            </a:bodyPr>
            <a:lstStyle/>
            <a:p>
              <a:pPr lvl="0" algn="ctr" defTabSz="622300">
                <a:lnSpc>
                  <a:spcPct val="90000"/>
                </a:lnSpc>
                <a:spcBef>
                  <a:spcPct val="0"/>
                </a:spcBef>
                <a:spcAft>
                  <a:spcPct val="35000"/>
                </a:spcAft>
              </a:pPr>
              <a:endParaRPr lang="fr-FR" sz="1400" b="1" kern="1200" dirty="0" smtClean="0">
                <a:solidFill>
                  <a:srgbClr val="C00000"/>
                </a:solidFill>
              </a:endParaRPr>
            </a:p>
            <a:p>
              <a:pPr lvl="0" algn="ctr" defTabSz="622300">
                <a:lnSpc>
                  <a:spcPct val="90000"/>
                </a:lnSpc>
                <a:spcBef>
                  <a:spcPct val="0"/>
                </a:spcBef>
                <a:spcAft>
                  <a:spcPct val="35000"/>
                </a:spcAft>
              </a:pPr>
              <a:r>
                <a:rPr lang="fr-FR" sz="1400" b="1" kern="1200" dirty="0" smtClean="0">
                  <a:solidFill>
                    <a:srgbClr val="C00000"/>
                  </a:solidFill>
                </a:rPr>
                <a:t>2. Collaborer</a:t>
              </a:r>
              <a:r>
                <a:rPr lang="fr-FR" sz="1400" kern="1200" dirty="0" smtClean="0"/>
                <a:t> </a:t>
              </a:r>
            </a:p>
            <a:p>
              <a:pPr lvl="0" algn="ctr" defTabSz="622300">
                <a:lnSpc>
                  <a:spcPct val="90000"/>
                </a:lnSpc>
                <a:spcBef>
                  <a:spcPct val="0"/>
                </a:spcBef>
                <a:spcAft>
                  <a:spcPct val="35000"/>
                </a:spcAft>
              </a:pPr>
              <a:r>
                <a:rPr lang="fr-FR" sz="1400" kern="1200" dirty="0" smtClean="0"/>
                <a:t>avec des applications bureautiques </a:t>
              </a:r>
            </a:p>
            <a:p>
              <a:pPr lvl="0" algn="ctr" defTabSz="622300">
                <a:lnSpc>
                  <a:spcPct val="90000"/>
                </a:lnSpc>
                <a:spcBef>
                  <a:spcPct val="0"/>
                </a:spcBef>
                <a:spcAft>
                  <a:spcPct val="35000"/>
                </a:spcAft>
              </a:pPr>
              <a:endParaRPr lang="fr-FR" sz="1400" kern="1200" dirty="0"/>
            </a:p>
          </p:txBody>
        </p:sp>
        <p:pic>
          <p:nvPicPr>
            <p:cNvPr id="1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499" y="4995613"/>
              <a:ext cx="678390" cy="562587"/>
            </a:xfrm>
            <a:prstGeom prst="rect">
              <a:avLst/>
            </a:prstGeom>
          </p:spPr>
        </p:pic>
      </p:grpSp>
      <p:grpSp>
        <p:nvGrpSpPr>
          <p:cNvPr id="24" name="Group 23"/>
          <p:cNvGrpSpPr/>
          <p:nvPr/>
        </p:nvGrpSpPr>
        <p:grpSpPr>
          <a:xfrm>
            <a:off x="2992749" y="4179284"/>
            <a:ext cx="2139656" cy="1218796"/>
            <a:chOff x="2992749" y="4179284"/>
            <a:chExt cx="2139656" cy="1218796"/>
          </a:xfrm>
        </p:grpSpPr>
        <p:sp>
          <p:nvSpPr>
            <p:cNvPr id="22" name="Freeform 21"/>
            <p:cNvSpPr/>
            <p:nvPr/>
          </p:nvSpPr>
          <p:spPr>
            <a:xfrm>
              <a:off x="2992749" y="4179284"/>
              <a:ext cx="2139656" cy="895538"/>
            </a:xfrm>
            <a:custGeom>
              <a:avLst/>
              <a:gdLst>
                <a:gd name="connsiteX0" fmla="*/ 0 w 2139656"/>
                <a:gd name="connsiteY0" fmla="*/ 149259 h 895538"/>
                <a:gd name="connsiteX1" fmla="*/ 149259 w 2139656"/>
                <a:gd name="connsiteY1" fmla="*/ 0 h 895538"/>
                <a:gd name="connsiteX2" fmla="*/ 1990397 w 2139656"/>
                <a:gd name="connsiteY2" fmla="*/ 0 h 895538"/>
                <a:gd name="connsiteX3" fmla="*/ 2139656 w 2139656"/>
                <a:gd name="connsiteY3" fmla="*/ 149259 h 895538"/>
                <a:gd name="connsiteX4" fmla="*/ 2139656 w 2139656"/>
                <a:gd name="connsiteY4" fmla="*/ 746279 h 895538"/>
                <a:gd name="connsiteX5" fmla="*/ 1990397 w 2139656"/>
                <a:gd name="connsiteY5" fmla="*/ 895538 h 895538"/>
                <a:gd name="connsiteX6" fmla="*/ 149259 w 2139656"/>
                <a:gd name="connsiteY6" fmla="*/ 895538 h 895538"/>
                <a:gd name="connsiteX7" fmla="*/ 0 w 2139656"/>
                <a:gd name="connsiteY7" fmla="*/ 746279 h 895538"/>
                <a:gd name="connsiteX8" fmla="*/ 0 w 2139656"/>
                <a:gd name="connsiteY8" fmla="*/ 149259 h 89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656" h="895538">
                  <a:moveTo>
                    <a:pt x="0" y="149259"/>
                  </a:moveTo>
                  <a:cubicBezTo>
                    <a:pt x="0" y="66826"/>
                    <a:pt x="66826" y="0"/>
                    <a:pt x="149259" y="0"/>
                  </a:cubicBezTo>
                  <a:lnTo>
                    <a:pt x="1990397" y="0"/>
                  </a:lnTo>
                  <a:cubicBezTo>
                    <a:pt x="2072830" y="0"/>
                    <a:pt x="2139656" y="66826"/>
                    <a:pt x="2139656" y="149259"/>
                  </a:cubicBezTo>
                  <a:lnTo>
                    <a:pt x="2139656" y="746279"/>
                  </a:lnTo>
                  <a:cubicBezTo>
                    <a:pt x="2139656" y="828712"/>
                    <a:pt x="2072830" y="895538"/>
                    <a:pt x="1990397" y="895538"/>
                  </a:cubicBezTo>
                  <a:lnTo>
                    <a:pt x="149259" y="895538"/>
                  </a:lnTo>
                  <a:cubicBezTo>
                    <a:pt x="66826" y="895538"/>
                    <a:pt x="0" y="828712"/>
                    <a:pt x="0" y="746279"/>
                  </a:cubicBezTo>
                  <a:lnTo>
                    <a:pt x="0" y="149259"/>
                  </a:lnTo>
                  <a:close/>
                </a:path>
              </a:pathLst>
            </a:custGeom>
            <a:gradFill>
              <a:gsLst>
                <a:gs pos="0">
                  <a:srgbClr val="FFFF90"/>
                </a:gs>
                <a:gs pos="100000">
                  <a:srgbClr val="FFFF00"/>
                </a:gs>
              </a:gsLst>
            </a:gradFill>
          </p:spPr>
          <p:style>
            <a:lnRef idx="1">
              <a:schemeClr val="accent1"/>
            </a:lnRef>
            <a:fillRef idx="2">
              <a:schemeClr val="accent1"/>
            </a:fillRef>
            <a:effectRef idx="1">
              <a:schemeClr val="accent1"/>
            </a:effectRef>
            <a:fontRef idx="minor">
              <a:schemeClr val="dk1"/>
            </a:fontRef>
          </p:style>
          <p:txBody>
            <a:bodyPr spcFirstLastPara="0" vert="horz" wrap="square" lIns="79277" tIns="79277" rIns="79277" bIns="79277"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C00000"/>
                  </a:solidFill>
                </a:rPr>
                <a:t>3. Organiser</a:t>
              </a:r>
              <a:r>
                <a:rPr lang="fr-FR" sz="1400" kern="1200" dirty="0" smtClean="0">
                  <a:solidFill>
                    <a:schemeClr val="tx1">
                      <a:lumMod val="95000"/>
                      <a:lumOff val="5000"/>
                    </a:schemeClr>
                  </a:solidFill>
                </a:rPr>
                <a:t> </a:t>
              </a:r>
            </a:p>
            <a:p>
              <a:pPr lvl="0" algn="ctr" defTabSz="622300">
                <a:lnSpc>
                  <a:spcPct val="90000"/>
                </a:lnSpc>
                <a:spcBef>
                  <a:spcPct val="0"/>
                </a:spcBef>
                <a:spcAft>
                  <a:spcPct val="35000"/>
                </a:spcAft>
              </a:pPr>
              <a:r>
                <a:rPr lang="fr-FR" sz="1400" kern="1200" dirty="0" smtClean="0">
                  <a:solidFill>
                    <a:schemeClr val="tx1">
                      <a:lumMod val="95000"/>
                      <a:lumOff val="5000"/>
                    </a:schemeClr>
                  </a:solidFill>
                </a:rPr>
                <a:t>des réunions à distance</a:t>
              </a:r>
              <a:endParaRPr lang="fr-FR" sz="1400" kern="1200" dirty="0">
                <a:solidFill>
                  <a:schemeClr val="tx1">
                    <a:lumMod val="95000"/>
                    <a:lumOff val="5000"/>
                  </a:schemeClr>
                </a:solidFill>
              </a:endParaRPr>
            </a:p>
          </p:txBody>
        </p:sp>
        <p:pic>
          <p:nvPicPr>
            <p:cNvPr id="15" name="Image 5"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8462" y="4883534"/>
              <a:ext cx="654877" cy="514546"/>
            </a:xfrm>
            <a:prstGeom prst="rect">
              <a:avLst/>
            </a:prstGeom>
          </p:spPr>
        </p:pic>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a:t>
            </a:fld>
            <a:endParaRPr lang="fr-F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28972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Dossiers partagés </a:t>
            </a:r>
            <a:r>
              <a:rPr lang="fr-FR" sz="2800" dirty="0" err="1" smtClean="0">
                <a:latin typeface="Calibri" pitchFamily="34" charset="0"/>
                <a:cs typeface="Calibri" pitchFamily="34" charset="0"/>
                <a:hlinkClick r:id="rId4"/>
              </a:rPr>
              <a:t>Dropbox</a:t>
            </a:r>
            <a:endParaRPr lang="fr-FR" sz="2800" dirty="0" smtClean="0">
              <a:latin typeface="Calibri" pitchFamily="34" charset="0"/>
              <a:cs typeface="Calibri" pitchFamily="34" charset="0"/>
            </a:endParaRPr>
          </a:p>
        </p:txBody>
      </p:sp>
      <p:sp>
        <p:nvSpPr>
          <p:cNvPr id="361475" name="Rectangle 3"/>
          <p:cNvSpPr>
            <a:spLocks noGrp="1" noChangeArrowheads="1"/>
          </p:cNvSpPr>
          <p:nvPr>
            <p:ph idx="1"/>
          </p:nvPr>
        </p:nvSpPr>
        <p:spPr/>
        <p:txBody>
          <a:bodyPr>
            <a:normAutofit fontScale="77500" lnSpcReduction="20000"/>
          </a:bodyPr>
          <a:lstStyle/>
          <a:p>
            <a:endParaRPr lang="fr-FR" dirty="0" smtClean="0">
              <a:cs typeface="Calibri" pitchFamily="34" charset="0"/>
            </a:endParaRPr>
          </a:p>
          <a:p>
            <a:r>
              <a:rPr lang="fr-FR" dirty="0" smtClean="0">
                <a:cs typeface="Calibri" pitchFamily="34" charset="0"/>
              </a:rPr>
              <a:t>Avantages :</a:t>
            </a:r>
          </a:p>
          <a:p>
            <a:pPr lvl="1"/>
            <a:r>
              <a:rPr lang="fr-FR" dirty="0" smtClean="0">
                <a:cs typeface="Calibri" pitchFamily="34" charset="0"/>
              </a:rPr>
              <a:t>Tous types de fichiers</a:t>
            </a:r>
          </a:p>
          <a:p>
            <a:pPr lvl="1"/>
            <a:r>
              <a:rPr lang="fr-FR" dirty="0" smtClean="0">
                <a:cs typeface="Calibri" pitchFamily="34" charset="0"/>
              </a:rPr>
              <a:t>Version gratuite : 2 Go</a:t>
            </a:r>
          </a:p>
          <a:p>
            <a:pPr lvl="1"/>
            <a:r>
              <a:rPr lang="fr-FR" dirty="0" smtClean="0">
                <a:cs typeface="Calibri" pitchFamily="34" charset="0"/>
              </a:rPr>
              <a:t>Permet la synchronisation des fichiers stockés sur différents ordinateurs, tél. mobiles, </a:t>
            </a:r>
            <a:r>
              <a:rPr lang="fr-FR" dirty="0" err="1" smtClean="0">
                <a:cs typeface="Calibri" pitchFamily="34" charset="0"/>
              </a:rPr>
              <a:t>etc</a:t>
            </a:r>
            <a:r>
              <a:rPr lang="fr-FR" dirty="0" smtClean="0">
                <a:cs typeface="Calibri" pitchFamily="34" charset="0"/>
              </a:rPr>
              <a:t>… </a:t>
            </a:r>
          </a:p>
          <a:p>
            <a:pPr lvl="1"/>
            <a:r>
              <a:rPr lang="fr-FR" dirty="0" smtClean="0">
                <a:cs typeface="Calibri" pitchFamily="34" charset="0"/>
              </a:rPr>
              <a:t>Sauvegardes</a:t>
            </a:r>
            <a:r>
              <a:rPr lang="fr-FR" dirty="0">
                <a:cs typeface="Calibri" pitchFamily="34" charset="0"/>
              </a:rPr>
              <a:t> </a:t>
            </a:r>
            <a:r>
              <a:rPr lang="fr-FR" dirty="0" smtClean="0">
                <a:cs typeface="Calibri" pitchFamily="34" charset="0"/>
              </a:rPr>
              <a:t>sur le site web </a:t>
            </a:r>
            <a:r>
              <a:rPr lang="fr-FR" dirty="0" err="1" smtClean="0">
                <a:cs typeface="Calibri" pitchFamily="34" charset="0"/>
              </a:rPr>
              <a:t>dropbox</a:t>
            </a:r>
            <a:endParaRPr lang="fr-FR" dirty="0" smtClean="0">
              <a:cs typeface="Calibri" pitchFamily="34" charset="0"/>
            </a:endParaRPr>
          </a:p>
          <a:p>
            <a:pPr lvl="1"/>
            <a:endParaRPr lang="fr-FR" dirty="0" smtClean="0">
              <a:cs typeface="Calibri" pitchFamily="34" charset="0"/>
            </a:endParaRPr>
          </a:p>
          <a:p>
            <a:r>
              <a:rPr lang="fr-FR" dirty="0" smtClean="0">
                <a:cs typeface="Calibri" pitchFamily="34" charset="0"/>
              </a:rPr>
              <a:t>Inconvénients</a:t>
            </a:r>
          </a:p>
          <a:p>
            <a:pPr lvl="1"/>
            <a:r>
              <a:rPr lang="fr-FR" dirty="0" smtClean="0">
                <a:cs typeface="Calibri" pitchFamily="34" charset="0"/>
              </a:rPr>
              <a:t>Partage de fichiers « seulement »</a:t>
            </a:r>
          </a:p>
          <a:p>
            <a:pPr lvl="1"/>
            <a:r>
              <a:rPr lang="fr-FR" dirty="0" smtClean="0">
                <a:cs typeface="Calibri" pitchFamily="34" charset="0"/>
              </a:rPr>
              <a:t>Travailler simultanément : impossible</a:t>
            </a:r>
          </a:p>
        </p:txBody>
      </p:sp>
      <p:sp>
        <p:nvSpPr>
          <p:cNvPr id="4" name="ZoneTexte 3"/>
          <p:cNvSpPr txBox="1"/>
          <p:nvPr/>
        </p:nvSpPr>
        <p:spPr>
          <a:xfrm>
            <a:off x="453488" y="351840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7170" name="Picture 2" descr="http://www.ballajack.com/wp-content/uploads/2012/03/dropbox_logo.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5471" y="706438"/>
            <a:ext cx="973394" cy="8362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40</a:t>
            </a:fld>
            <a:endParaRPr lang="fr-FR"/>
          </a:p>
        </p:txBody>
      </p:sp>
    </p:spTree>
    <p:custDataLst>
      <p:tags r:id="rId1"/>
    </p:custDataLst>
  </p:cSld>
  <p:clrMapOvr>
    <a:masterClrMapping/>
  </p:clrMapOvr>
  <p:transition advTm="48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14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14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6147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6147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14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r>
              <a:rPr lang="fr-FR" sz="2800" dirty="0" err="1" smtClean="0">
                <a:latin typeface="Calibri" pitchFamily="34" charset="0"/>
                <a:cs typeface="Calibri" pitchFamily="34" charset="0"/>
                <a:hlinkClick r:id="rId3"/>
              </a:rPr>
              <a:t>Dropbox</a:t>
            </a:r>
            <a:r>
              <a:rPr lang="fr-FR" sz="2800" dirty="0" smtClean="0">
                <a:latin typeface="Calibri" pitchFamily="34" charset="0"/>
                <a:cs typeface="Calibri" pitchFamily="34" charset="0"/>
                <a:hlinkClick r:id="rId3"/>
              </a:rPr>
              <a:t> </a:t>
            </a:r>
            <a:r>
              <a:rPr lang="fr-FR" sz="2800" dirty="0" smtClean="0">
                <a:latin typeface="Calibri" pitchFamily="34" charset="0"/>
                <a:cs typeface="Calibri" pitchFamily="34" charset="0"/>
              </a:rPr>
              <a:t>: </a:t>
            </a:r>
            <a:r>
              <a:rPr lang="fr-FR" sz="2800" dirty="0" err="1" smtClean="0">
                <a:latin typeface="Calibri" pitchFamily="34" charset="0"/>
                <a:cs typeface="Calibri" pitchFamily="34" charset="0"/>
              </a:rPr>
              <a:t>versionning</a:t>
            </a:r>
            <a:endParaRPr lang="fr-FR" sz="2800" dirty="0" smtClean="0">
              <a:latin typeface="Calibri" pitchFamily="34" charset="0"/>
              <a:cs typeface="Calibri" pitchFamily="34" charset="0"/>
            </a:endParaRPr>
          </a:p>
        </p:txBody>
      </p:sp>
      <p:pic>
        <p:nvPicPr>
          <p:cNvPr id="50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105" y="1339596"/>
            <a:ext cx="6413235" cy="322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439199" y="3502688"/>
            <a:ext cx="360000" cy="397032"/>
          </a:xfrm>
          <a:prstGeom prst="rect">
            <a:avLst/>
          </a:prstGeom>
          <a:noFill/>
        </p:spPr>
        <p:txBody>
          <a:bodyPr wrap="square" rtlCol="0">
            <a:spAutoFit/>
          </a:bodyPr>
          <a:lstStyle/>
          <a:p>
            <a:r>
              <a:rPr lang="fr-FR" b="1" dirty="0">
                <a:solidFill>
                  <a:srgbClr val="FF0000"/>
                </a:solidFill>
                <a:sym typeface="Wingdings" panose="05000000000000000000" pitchFamily="2" charset="2"/>
              </a:rPr>
              <a:t></a:t>
            </a:r>
            <a:endParaRPr lang="fr-FR" b="1"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41</a:t>
            </a:fld>
            <a:endParaRPr lang="fr-F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fr-FR" sz="2800" dirty="0" err="1" smtClean="0">
                <a:latin typeface="Calibri" pitchFamily="34" charset="0"/>
                <a:cs typeface="Calibri" pitchFamily="34" charset="0"/>
                <a:hlinkClick r:id="rId3"/>
              </a:rPr>
              <a:t>Dropbox</a:t>
            </a:r>
            <a:r>
              <a:rPr lang="fr-FR" sz="2800" dirty="0" smtClean="0">
                <a:latin typeface="Calibri" pitchFamily="34" charset="0"/>
                <a:cs typeface="Calibri" pitchFamily="34" charset="0"/>
              </a:rPr>
              <a:t> :  fonctions essentielles</a:t>
            </a:r>
          </a:p>
        </p:txBody>
      </p:sp>
      <p:sp>
        <p:nvSpPr>
          <p:cNvPr id="48131" name="Rectangle 3"/>
          <p:cNvSpPr>
            <a:spLocks noGrp="1" noChangeArrowheads="1"/>
          </p:cNvSpPr>
          <p:nvPr>
            <p:ph idx="1"/>
          </p:nvPr>
        </p:nvSpPr>
        <p:spPr/>
        <p:txBody>
          <a:bodyPr/>
          <a:lstStyle/>
          <a:p>
            <a:r>
              <a:rPr lang="fr-FR" dirty="0" smtClean="0"/>
              <a:t>Autres services équivalents :</a:t>
            </a:r>
          </a:p>
          <a:p>
            <a:pPr lvl="1"/>
            <a:r>
              <a:rPr lang="fr-FR" dirty="0" smtClean="0"/>
              <a:t>Google Drive </a:t>
            </a:r>
          </a:p>
          <a:p>
            <a:pPr lvl="1"/>
            <a:r>
              <a:rPr lang="fr-FR" dirty="0" smtClean="0"/>
              <a:t>Box</a:t>
            </a:r>
          </a:p>
          <a:p>
            <a:pPr lvl="1"/>
            <a:r>
              <a:rPr lang="fr-FR" dirty="0" err="1" smtClean="0"/>
              <a:t>iCloud</a:t>
            </a:r>
            <a:endParaRPr lang="fr-FR" dirty="0" smtClean="0"/>
          </a:p>
          <a:p>
            <a:pPr lvl="1"/>
            <a:r>
              <a:rPr lang="fr-FR" dirty="0" err="1" smtClean="0"/>
              <a:t>SkyDrive</a:t>
            </a:r>
            <a:endParaRPr lang="fr-FR" dirty="0" smtClean="0"/>
          </a:p>
          <a:p>
            <a:endParaRPr lang="fr-FR" dirty="0" smtClean="0">
              <a:hlinkClick r:id="rId4"/>
            </a:endParaRPr>
          </a:p>
          <a:p>
            <a:r>
              <a:rPr lang="fr-FR" dirty="0" smtClean="0">
                <a:hlinkClick r:id="rId4"/>
              </a:rPr>
              <a:t>Comparatif </a:t>
            </a:r>
            <a:endParaRPr lang="fr-FR" dirty="0" smtClean="0"/>
          </a:p>
        </p:txBody>
      </p:sp>
      <p:pic>
        <p:nvPicPr>
          <p:cNvPr id="4813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6280" y="695246"/>
            <a:ext cx="6408026" cy="168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e 9"/>
          <p:cNvGrpSpPr/>
          <p:nvPr/>
        </p:nvGrpSpPr>
        <p:grpSpPr>
          <a:xfrm>
            <a:off x="6180083" y="3016548"/>
            <a:ext cx="2292865" cy="1608004"/>
            <a:chOff x="5083316" y="3619856"/>
            <a:chExt cx="3705842" cy="2937987"/>
          </a:xfrm>
        </p:grpSpPr>
        <p:pic>
          <p:nvPicPr>
            <p:cNvPr id="5" name="Picture 2" descr="http://www.webrankinfo.com/dossiers/wp-content/uploads/google-drive-128-12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0907" y="361985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he-gadgeteer.com/wp-content/uploads/2012/02/Box.com-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69540" y="3901055"/>
              <a:ext cx="1719618" cy="14119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apple.com/euro/icloud/images/overview_tit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3316" y="5062964"/>
              <a:ext cx="1081731" cy="12423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netfrance.fr/i/edit/2012/04/39771062/620x465/microsoft-skydriv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2119" y="5313035"/>
              <a:ext cx="1659743" cy="124480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ZoneTexte 10"/>
          <p:cNvSpPr txBox="1"/>
          <p:nvPr/>
        </p:nvSpPr>
        <p:spPr>
          <a:xfrm>
            <a:off x="439199" y="353248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42</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721914" y="16485"/>
            <a:ext cx="6313582" cy="571500"/>
          </a:xfrm>
          <a:prstGeom prst="rect">
            <a:avLst/>
          </a:prstGeom>
        </p:spPr>
        <p:txBody>
          <a:bodyPr>
            <a:normAutofit/>
          </a:bodyPr>
          <a:lstStyle/>
          <a:p>
            <a:pPr algn="ctr"/>
            <a:r>
              <a:rPr lang="fr-FR" sz="2800" b="1" dirty="0" err="1" smtClean="0">
                <a:solidFill>
                  <a:srgbClr val="000000"/>
                </a:solidFill>
                <a:latin typeface="Calibri" pitchFamily="34" charset="0"/>
              </a:rPr>
              <a:t>Doodle</a:t>
            </a:r>
            <a:r>
              <a:rPr lang="fr-FR" sz="2800" b="1" dirty="0" smtClean="0">
                <a:solidFill>
                  <a:srgbClr val="000000"/>
                </a:solidFill>
                <a:latin typeface="Calibri" pitchFamily="34" charset="0"/>
              </a:rPr>
              <a:t> : organiser des rendez-vous</a:t>
            </a:r>
            <a:endParaRPr lang="fr-FR" sz="2800" b="1" dirty="0">
              <a:solidFill>
                <a:srgbClr val="000000"/>
              </a:solidFill>
              <a:latin typeface="Calibri" pitchFamily="34" charset="0"/>
            </a:endParaRPr>
          </a:p>
        </p:txBody>
      </p:sp>
      <p:pic>
        <p:nvPicPr>
          <p:cNvPr id="314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512" y="1041032"/>
            <a:ext cx="4559149" cy="449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39199" y="3894321"/>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096" y="581076"/>
            <a:ext cx="1530546" cy="459956"/>
          </a:xfrm>
          <a:prstGeom prst="rect">
            <a:avLst/>
          </a:prstGeom>
        </p:spPr>
      </p:pic>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43</a:t>
            </a:fld>
            <a:endParaRPr lang="fr-FR"/>
          </a:p>
        </p:txBody>
      </p:sp>
      <p:pic>
        <p:nvPicPr>
          <p:cNvPr id="3143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0415" y="1212353"/>
            <a:ext cx="5363585" cy="449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721914" y="588656"/>
            <a:ext cx="3569110" cy="369332"/>
          </a:xfrm>
          <a:prstGeom prst="rect">
            <a:avLst/>
          </a:prstGeom>
          <a:noFill/>
        </p:spPr>
        <p:txBody>
          <a:bodyPr wrap="square" rtlCol="0">
            <a:spAutoFit/>
          </a:bodyPr>
          <a:lstStyle/>
          <a:p>
            <a:r>
              <a:rPr lang="fr-FR" sz="2000" b="0" dirty="0" smtClean="0"/>
              <a:t>Alternative libre : </a:t>
            </a:r>
            <a:r>
              <a:rPr lang="fr-FR" sz="2000" b="0" dirty="0" err="1" smtClean="0">
                <a:hlinkClick r:id="rId6"/>
              </a:rPr>
              <a:t>Framadate</a:t>
            </a:r>
            <a:endParaRPr lang="fr-FR" sz="2000" b="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3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1437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14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949677" y="1892710"/>
            <a:ext cx="5555227" cy="3238884"/>
          </a:xfrm>
          <a:prstGeom prst="rect">
            <a:avLst/>
          </a:prstGeom>
        </p:spPr>
        <p:txBody>
          <a:bodyPr/>
          <a:lstStyle>
            <a:lvl1pPr marL="342900" indent="-342900" algn="l" rtl="0" fontAlgn="base">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fontAlgn="base">
              <a:spcBef>
                <a:spcPct val="20000"/>
              </a:spcBef>
              <a:spcAft>
                <a:spcPct val="0"/>
              </a:spcAft>
              <a:buClr>
                <a:srgbClr val="FF0000"/>
              </a:buClr>
              <a:buChar char="–"/>
              <a:defRPr sz="2000">
                <a:solidFill>
                  <a:schemeClr val="tx1"/>
                </a:solidFill>
                <a:latin typeface="+mn-lt"/>
              </a:defRPr>
            </a:lvl2pPr>
            <a:lvl3pPr marL="1143000" indent="-228600" algn="l" rtl="0" fontAlgn="base">
              <a:spcBef>
                <a:spcPct val="20000"/>
              </a:spcBef>
              <a:spcAft>
                <a:spcPct val="0"/>
              </a:spcAft>
              <a:buClr>
                <a:srgbClr val="03059F"/>
              </a:buClr>
              <a:buChar char="•"/>
              <a:defRPr>
                <a:solidFill>
                  <a:schemeClr val="hlink"/>
                </a:solidFill>
                <a:latin typeface="+mn-lt"/>
              </a:defRPr>
            </a:lvl3pPr>
            <a:lvl4pPr marL="1600200" indent="-228600" algn="l" rtl="0" fontAlgn="base">
              <a:spcBef>
                <a:spcPct val="20000"/>
              </a:spcBef>
              <a:spcAft>
                <a:spcPct val="0"/>
              </a:spcAft>
              <a:buClr>
                <a:schemeClr val="tx2"/>
              </a:buClr>
              <a:buChar char="–"/>
              <a:defRPr sz="1400">
                <a:solidFill>
                  <a:srgbClr val="006666"/>
                </a:solidFill>
                <a:latin typeface="+mn-lt"/>
              </a:defRPr>
            </a:lvl4pPr>
            <a:lvl5pPr marL="2057400" indent="-228600" algn="l" rtl="0" fontAlgn="base">
              <a:spcBef>
                <a:spcPct val="20000"/>
              </a:spcBef>
              <a:spcAft>
                <a:spcPct val="0"/>
              </a:spcAft>
              <a:buChar char="»"/>
              <a:defRPr sz="1400">
                <a:solidFill>
                  <a:srgbClr val="660033"/>
                </a:solidFill>
                <a:latin typeface="+mn-lt"/>
              </a:defRPr>
            </a:lvl5pPr>
            <a:lvl6pPr marL="2514600" indent="-228600" algn="l" rtl="0" eaLnBrk="1" fontAlgn="base" hangingPunct="1">
              <a:spcBef>
                <a:spcPct val="20000"/>
              </a:spcBef>
              <a:spcAft>
                <a:spcPct val="0"/>
              </a:spcAft>
              <a:buChar char="»"/>
              <a:defRPr sz="1400">
                <a:solidFill>
                  <a:srgbClr val="660033"/>
                </a:solidFill>
                <a:latin typeface="+mn-lt"/>
              </a:defRPr>
            </a:lvl6pPr>
            <a:lvl7pPr marL="2971800" indent="-228600" algn="l" rtl="0" eaLnBrk="1" fontAlgn="base" hangingPunct="1">
              <a:spcBef>
                <a:spcPct val="20000"/>
              </a:spcBef>
              <a:spcAft>
                <a:spcPct val="0"/>
              </a:spcAft>
              <a:buChar char="»"/>
              <a:defRPr sz="1400">
                <a:solidFill>
                  <a:srgbClr val="660033"/>
                </a:solidFill>
                <a:latin typeface="+mn-lt"/>
              </a:defRPr>
            </a:lvl7pPr>
            <a:lvl8pPr marL="3429000" indent="-228600" algn="l" rtl="0" eaLnBrk="1" fontAlgn="base" hangingPunct="1">
              <a:spcBef>
                <a:spcPct val="20000"/>
              </a:spcBef>
              <a:spcAft>
                <a:spcPct val="0"/>
              </a:spcAft>
              <a:buChar char="»"/>
              <a:defRPr sz="1400">
                <a:solidFill>
                  <a:srgbClr val="660033"/>
                </a:solidFill>
                <a:latin typeface="+mn-lt"/>
              </a:defRPr>
            </a:lvl8pPr>
            <a:lvl9pPr marL="3886200" indent="-228600" algn="l" rtl="0" eaLnBrk="1" fontAlgn="base" hangingPunct="1">
              <a:spcBef>
                <a:spcPct val="20000"/>
              </a:spcBef>
              <a:spcAft>
                <a:spcPct val="0"/>
              </a:spcAft>
              <a:buChar char="»"/>
              <a:defRPr sz="1400">
                <a:solidFill>
                  <a:srgbClr val="660033"/>
                </a:solidFill>
                <a:latin typeface="+mn-lt"/>
              </a:defRPr>
            </a:lvl9pPr>
          </a:lstStyle>
          <a:p>
            <a:pPr eaLnBrk="1" hangingPunct="1">
              <a:lnSpc>
                <a:spcPct val="100000"/>
              </a:lnSpc>
              <a:buClr>
                <a:schemeClr val="tx1"/>
              </a:buClr>
            </a:pPr>
            <a:r>
              <a:rPr lang="fr-FR" sz="2800" b="0" kern="0" dirty="0">
                <a:latin typeface="Calibri" pitchFamily="34" charset="0"/>
                <a:hlinkClick r:id="rId3"/>
              </a:rPr>
              <a:t>http://goo.gl</a:t>
            </a:r>
            <a:r>
              <a:rPr lang="fr-FR" sz="2800" b="0" kern="0" dirty="0" smtClean="0">
                <a:latin typeface="Calibri" pitchFamily="34" charset="0"/>
                <a:hlinkClick r:id="rId3"/>
              </a:rPr>
              <a:t>/</a:t>
            </a:r>
            <a:r>
              <a:rPr lang="fr-FR" sz="2800" b="0" kern="0" dirty="0" smtClean="0">
                <a:latin typeface="Calibri" pitchFamily="34" charset="0"/>
              </a:rPr>
              <a:t> </a:t>
            </a:r>
          </a:p>
          <a:p>
            <a:pPr lvl="1" eaLnBrk="1" hangingPunct="1">
              <a:lnSpc>
                <a:spcPct val="100000"/>
              </a:lnSpc>
              <a:buClr>
                <a:schemeClr val="tx1"/>
              </a:buClr>
            </a:pPr>
            <a:r>
              <a:rPr lang="fr-FR" b="0" kern="0" dirty="0" smtClean="0">
                <a:solidFill>
                  <a:srgbClr val="000000"/>
                </a:solidFill>
                <a:latin typeface="Calibri" pitchFamily="34" charset="0"/>
              </a:rPr>
              <a:t>Des URL raccourcies</a:t>
            </a:r>
          </a:p>
          <a:p>
            <a:pPr lvl="1" eaLnBrk="1" hangingPunct="1">
              <a:lnSpc>
                <a:spcPct val="100000"/>
              </a:lnSpc>
              <a:buClr>
                <a:schemeClr val="tx1"/>
              </a:buClr>
            </a:pPr>
            <a:r>
              <a:rPr lang="fr-FR" b="0" kern="0" dirty="0" smtClean="0">
                <a:solidFill>
                  <a:srgbClr val="000000"/>
                </a:solidFill>
                <a:latin typeface="Calibri" pitchFamily="34" charset="0"/>
              </a:rPr>
              <a:t>Suivi des clics, </a:t>
            </a:r>
            <a:r>
              <a:rPr lang="fr-FR" b="0" kern="0" dirty="0" smtClean="0">
                <a:solidFill>
                  <a:srgbClr val="000000"/>
                </a:solidFill>
                <a:latin typeface="Calibri" pitchFamily="34" charset="0"/>
                <a:hlinkClick r:id="rId3"/>
              </a:rPr>
              <a:t>exemple</a:t>
            </a:r>
            <a:endParaRPr lang="fr-FR" b="0" kern="0" dirty="0" smtClean="0">
              <a:solidFill>
                <a:srgbClr val="000000"/>
              </a:solidFill>
              <a:latin typeface="Calibri" pitchFamily="34" charset="0"/>
            </a:endParaRPr>
          </a:p>
          <a:p>
            <a:pPr lvl="1" eaLnBrk="1" hangingPunct="1">
              <a:lnSpc>
                <a:spcPct val="100000"/>
              </a:lnSpc>
              <a:buClr>
                <a:schemeClr val="tx1"/>
              </a:buClr>
            </a:pPr>
            <a:r>
              <a:rPr lang="fr-FR" b="0" kern="0" dirty="0" smtClean="0">
                <a:solidFill>
                  <a:srgbClr val="000000"/>
                </a:solidFill>
                <a:latin typeface="Calibri" pitchFamily="34" charset="0"/>
              </a:rPr>
              <a:t>Vie privée </a:t>
            </a:r>
          </a:p>
          <a:p>
            <a:pPr lvl="1" algn="just" eaLnBrk="1" hangingPunct="1">
              <a:lnSpc>
                <a:spcPct val="100000"/>
              </a:lnSpc>
              <a:buClr>
                <a:schemeClr val="tx1"/>
              </a:buClr>
            </a:pPr>
            <a:r>
              <a:rPr lang="fr-FR" b="0" kern="0" dirty="0" smtClean="0">
                <a:solidFill>
                  <a:srgbClr val="000000"/>
                </a:solidFill>
                <a:latin typeface="Calibri" pitchFamily="34" charset="0"/>
                <a:hlinkClick r:id="rId4"/>
              </a:rPr>
              <a:t>Extension pour Chrome</a:t>
            </a:r>
            <a:endParaRPr lang="fr-FR" b="0" kern="0" dirty="0">
              <a:solidFill>
                <a:srgbClr val="000000"/>
              </a:solidFill>
              <a:latin typeface="Calibri" pitchFamily="34" charset="0"/>
            </a:endParaRPr>
          </a:p>
        </p:txBody>
      </p:sp>
      <p:sp>
        <p:nvSpPr>
          <p:cNvPr id="5" name="ZoneTexte 4"/>
          <p:cNvSpPr txBox="1"/>
          <p:nvPr/>
        </p:nvSpPr>
        <p:spPr>
          <a:xfrm>
            <a:off x="439200" y="4267963"/>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11" name="Titre 10"/>
          <p:cNvSpPr>
            <a:spLocks noGrp="1"/>
          </p:cNvSpPr>
          <p:nvPr>
            <p:ph type="title"/>
          </p:nvPr>
        </p:nvSpPr>
        <p:spPr/>
        <p:txBody>
          <a:bodyPr>
            <a:normAutofit/>
          </a:bodyPr>
          <a:lstStyle/>
          <a:p>
            <a:r>
              <a:rPr lang="fr-FR" sz="2800" kern="0" dirty="0" smtClean="0">
                <a:solidFill>
                  <a:srgbClr val="000000"/>
                </a:solidFill>
                <a:latin typeface="Calibri" pitchFamily="34" charset="0"/>
              </a:rPr>
              <a:t>URL </a:t>
            </a:r>
            <a:r>
              <a:rPr lang="fr-FR" sz="2800" kern="0" dirty="0" err="1" smtClean="0">
                <a:solidFill>
                  <a:srgbClr val="000000"/>
                </a:solidFill>
                <a:latin typeface="Calibri" pitchFamily="34" charset="0"/>
              </a:rPr>
              <a:t>Shortener</a:t>
            </a:r>
            <a:endParaRPr lang="fr-FR" dirty="0"/>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44</a:t>
            </a:fld>
            <a:endParaRPr lang="fr-FR"/>
          </a:p>
        </p:txBody>
      </p:sp>
    </p:spTree>
    <p:extLst>
      <p:ext uri="{BB962C8B-B14F-4D97-AF65-F5344CB8AC3E}">
        <p14:creationId xmlns:p14="http://schemas.microsoft.com/office/powerpoint/2010/main" val="9591490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06718" y="134938"/>
            <a:ext cx="6637283" cy="571500"/>
          </a:xfrm>
          <a:prstGeom prst="rect">
            <a:avLst/>
          </a:prstGeom>
        </p:spPr>
        <p:txBody>
          <a:bodyPr/>
          <a:lstStyle>
            <a:lvl1pPr algn="r" rtl="0" fontAlgn="base">
              <a:spcBef>
                <a:spcPct val="0"/>
              </a:spcBef>
              <a:spcAft>
                <a:spcPct val="0"/>
              </a:spcAft>
              <a:defRPr sz="3600">
                <a:solidFill>
                  <a:srgbClr val="000099"/>
                </a:solidFill>
                <a:latin typeface="+mj-lt"/>
                <a:ea typeface="+mj-ea"/>
                <a:cs typeface="+mj-cs"/>
              </a:defRPr>
            </a:lvl1pPr>
            <a:lvl2pPr algn="r" rtl="0" fontAlgn="base">
              <a:spcBef>
                <a:spcPct val="0"/>
              </a:spcBef>
              <a:spcAft>
                <a:spcPct val="0"/>
              </a:spcAft>
              <a:defRPr sz="3600">
                <a:solidFill>
                  <a:srgbClr val="000099"/>
                </a:solidFill>
                <a:latin typeface="Times New Roman" pitchFamily="18" charset="0"/>
              </a:defRPr>
            </a:lvl2pPr>
            <a:lvl3pPr algn="r" rtl="0" fontAlgn="base">
              <a:spcBef>
                <a:spcPct val="0"/>
              </a:spcBef>
              <a:spcAft>
                <a:spcPct val="0"/>
              </a:spcAft>
              <a:defRPr sz="3600">
                <a:solidFill>
                  <a:srgbClr val="000099"/>
                </a:solidFill>
                <a:latin typeface="Times New Roman" pitchFamily="18" charset="0"/>
              </a:defRPr>
            </a:lvl3pPr>
            <a:lvl4pPr algn="r" rtl="0" fontAlgn="base">
              <a:spcBef>
                <a:spcPct val="0"/>
              </a:spcBef>
              <a:spcAft>
                <a:spcPct val="0"/>
              </a:spcAft>
              <a:defRPr sz="3600">
                <a:solidFill>
                  <a:srgbClr val="000099"/>
                </a:solidFill>
                <a:latin typeface="Times New Roman" pitchFamily="18" charset="0"/>
              </a:defRPr>
            </a:lvl4pPr>
            <a:lvl5pPr algn="r" rtl="0" fontAlgn="base">
              <a:spcBef>
                <a:spcPct val="0"/>
              </a:spcBef>
              <a:spcAft>
                <a:spcPct val="0"/>
              </a:spcAft>
              <a:defRPr sz="3600">
                <a:solidFill>
                  <a:srgbClr val="000099"/>
                </a:solidFill>
                <a:latin typeface="Times New Roman" pitchFamily="18" charset="0"/>
              </a:defRPr>
            </a:lvl5pPr>
            <a:lvl6pPr marL="457200" algn="r" rtl="0" eaLnBrk="1" fontAlgn="base" hangingPunct="1">
              <a:spcBef>
                <a:spcPct val="0"/>
              </a:spcBef>
              <a:spcAft>
                <a:spcPct val="0"/>
              </a:spcAft>
              <a:defRPr sz="3600">
                <a:solidFill>
                  <a:srgbClr val="000099"/>
                </a:solidFill>
                <a:latin typeface="Times New Roman" pitchFamily="18" charset="0"/>
              </a:defRPr>
            </a:lvl6pPr>
            <a:lvl7pPr marL="914400" algn="r" rtl="0" eaLnBrk="1" fontAlgn="base" hangingPunct="1">
              <a:spcBef>
                <a:spcPct val="0"/>
              </a:spcBef>
              <a:spcAft>
                <a:spcPct val="0"/>
              </a:spcAft>
              <a:defRPr sz="3600">
                <a:solidFill>
                  <a:srgbClr val="000099"/>
                </a:solidFill>
                <a:latin typeface="Times New Roman" pitchFamily="18" charset="0"/>
              </a:defRPr>
            </a:lvl7pPr>
            <a:lvl8pPr marL="1371600" algn="r" rtl="0" eaLnBrk="1" fontAlgn="base" hangingPunct="1">
              <a:spcBef>
                <a:spcPct val="0"/>
              </a:spcBef>
              <a:spcAft>
                <a:spcPct val="0"/>
              </a:spcAft>
              <a:defRPr sz="3600">
                <a:solidFill>
                  <a:srgbClr val="000099"/>
                </a:solidFill>
                <a:latin typeface="Times New Roman" pitchFamily="18" charset="0"/>
              </a:defRPr>
            </a:lvl8pPr>
            <a:lvl9pPr marL="1828800" algn="r" rtl="0" eaLnBrk="1" fontAlgn="base" hangingPunct="1">
              <a:spcBef>
                <a:spcPct val="0"/>
              </a:spcBef>
              <a:spcAft>
                <a:spcPct val="0"/>
              </a:spcAft>
              <a:defRPr sz="3600">
                <a:solidFill>
                  <a:srgbClr val="000099"/>
                </a:solidFill>
                <a:latin typeface="Times New Roman" pitchFamily="18" charset="0"/>
              </a:defRPr>
            </a:lvl9pPr>
          </a:lstStyle>
          <a:p>
            <a:pPr algn="ctr" eaLnBrk="1" hangingPunct="1">
              <a:lnSpc>
                <a:spcPct val="100000"/>
              </a:lnSpc>
              <a:buClrTx/>
            </a:pPr>
            <a:r>
              <a:rPr lang="fr-FR" sz="2400" kern="0" dirty="0">
                <a:solidFill>
                  <a:srgbClr val="000000"/>
                </a:solidFill>
                <a:latin typeface="Calibri" pitchFamily="34" charset="0"/>
              </a:rPr>
              <a:t>Google URL </a:t>
            </a:r>
            <a:r>
              <a:rPr lang="fr-FR" sz="2400" kern="0" dirty="0" err="1">
                <a:solidFill>
                  <a:srgbClr val="000000"/>
                </a:solidFill>
                <a:latin typeface="Calibri" pitchFamily="34" charset="0"/>
              </a:rPr>
              <a:t>Shortener</a:t>
            </a:r>
            <a:endParaRPr lang="fr-FR" sz="2400" b="1" kern="0" dirty="0">
              <a:solidFill>
                <a:srgbClr val="000000"/>
              </a:solidFill>
              <a:latin typeface="Calibri" pitchFamily="34" charset="0"/>
            </a:endParaRPr>
          </a:p>
        </p:txBody>
      </p:sp>
      <p:sp>
        <p:nvSpPr>
          <p:cNvPr id="5" name="ZoneTexte 4"/>
          <p:cNvSpPr txBox="1"/>
          <p:nvPr/>
        </p:nvSpPr>
        <p:spPr>
          <a:xfrm>
            <a:off x="439199" y="427864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557" y="134938"/>
            <a:ext cx="5391335" cy="5582133"/>
          </a:xfrm>
          <a:prstGeom prst="rect">
            <a:avLst/>
          </a:prstGeom>
        </p:spPr>
      </p:pic>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45</a:t>
            </a:fld>
            <a:endParaRPr lang="fr-FR"/>
          </a:p>
        </p:txBody>
      </p:sp>
    </p:spTree>
    <p:extLst>
      <p:ext uri="{BB962C8B-B14F-4D97-AF65-F5344CB8AC3E}">
        <p14:creationId xmlns:p14="http://schemas.microsoft.com/office/powerpoint/2010/main" val="2210818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prstGeom prst="rect">
            <a:avLst/>
          </a:prstGeom>
        </p:spPr>
        <p:txBody>
          <a:bodyPr/>
          <a:lstStyle/>
          <a:p>
            <a:pPr algn="ctr"/>
            <a:r>
              <a:rPr lang="fr-FR" sz="2800" dirty="0" smtClean="0">
                <a:solidFill>
                  <a:srgbClr val="000000"/>
                </a:solidFill>
                <a:latin typeface="Calibri" pitchFamily="34" charset="0"/>
                <a:hlinkClick r:id="rId3"/>
              </a:rPr>
              <a:t>Google Agenda</a:t>
            </a:r>
            <a:endParaRPr lang="fr-FR" sz="2800" dirty="0" smtClean="0">
              <a:solidFill>
                <a:srgbClr val="000000"/>
              </a:solidFill>
              <a:latin typeface="Calibri"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658" y="1204099"/>
            <a:ext cx="6441513" cy="372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6249988" y="5432346"/>
            <a:ext cx="249396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n-lt"/>
              </a:rPr>
              <a:t>Image : </a:t>
            </a:r>
            <a:r>
              <a:rPr lang="fr-FR" sz="1200" b="0" dirty="0">
                <a:latin typeface="+mn-lt"/>
                <a:hlinkClick r:id="rId5"/>
              </a:rPr>
              <a:t>Source</a:t>
            </a:r>
            <a:endParaRPr lang="fr-FR" sz="1200" b="0" dirty="0">
              <a:latin typeface="+mn-lt"/>
            </a:endParaRPr>
          </a:p>
        </p:txBody>
      </p:sp>
      <p:sp>
        <p:nvSpPr>
          <p:cNvPr id="5" name="ZoneTexte 4"/>
          <p:cNvSpPr txBox="1"/>
          <p:nvPr/>
        </p:nvSpPr>
        <p:spPr>
          <a:xfrm>
            <a:off x="439199" y="4629478"/>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46</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fr-FR" dirty="0" smtClean="0"/>
              <a:t>Google Agenda : conseils</a:t>
            </a:r>
          </a:p>
        </p:txBody>
      </p:sp>
      <p:sp>
        <p:nvSpPr>
          <p:cNvPr id="6" name="Text Box 5"/>
          <p:cNvSpPr txBox="1">
            <a:spLocks noChangeArrowheads="1"/>
          </p:cNvSpPr>
          <p:nvPr/>
        </p:nvSpPr>
        <p:spPr bwMode="auto">
          <a:xfrm>
            <a:off x="6477915" y="5427243"/>
            <a:ext cx="2493962"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n-lt"/>
              </a:rPr>
              <a:t>Image : </a:t>
            </a:r>
            <a:r>
              <a:rPr lang="fr-FR" sz="1200" b="0" dirty="0">
                <a:latin typeface="+mn-lt"/>
                <a:hlinkClick r:id="rId3"/>
              </a:rPr>
              <a:t>Source</a:t>
            </a:r>
            <a:endParaRPr lang="fr-FR" sz="1200" b="0" dirty="0">
              <a:latin typeface="+mn-lt"/>
            </a:endParaRPr>
          </a:p>
        </p:txBody>
      </p:sp>
      <p:sp>
        <p:nvSpPr>
          <p:cNvPr id="7" name="Espace réservé du contenu 2"/>
          <p:cNvSpPr txBox="1">
            <a:spLocks/>
          </p:cNvSpPr>
          <p:nvPr/>
        </p:nvSpPr>
        <p:spPr>
          <a:xfrm>
            <a:off x="2617076" y="1892710"/>
            <a:ext cx="6526924" cy="3238884"/>
          </a:xfrm>
          <a:prstGeom prst="rect">
            <a:avLst/>
          </a:prstGeom>
        </p:spPr>
        <p:txBody>
          <a:bodyPr/>
          <a:lstStyle>
            <a:lvl1pPr marL="342900" indent="-342900" algn="l" rtl="0" fontAlgn="base">
              <a:spcBef>
                <a:spcPct val="20000"/>
              </a:spcBef>
              <a:spcAft>
                <a:spcPct val="0"/>
              </a:spcAft>
              <a:buClr>
                <a:srgbClr val="FF0000"/>
              </a:buClr>
              <a:buChar char="•"/>
              <a:defRPr sz="2400">
                <a:solidFill>
                  <a:srgbClr val="000000"/>
                </a:solidFill>
                <a:latin typeface="+mn-lt"/>
                <a:ea typeface="+mn-ea"/>
                <a:cs typeface="+mn-cs"/>
              </a:defRPr>
            </a:lvl1pPr>
            <a:lvl2pPr marL="742950" indent="-285750" algn="l" rtl="0" fontAlgn="base">
              <a:spcBef>
                <a:spcPct val="20000"/>
              </a:spcBef>
              <a:spcAft>
                <a:spcPct val="0"/>
              </a:spcAft>
              <a:buClr>
                <a:srgbClr val="FF0000"/>
              </a:buClr>
              <a:buChar char="–"/>
              <a:defRPr sz="2000">
                <a:solidFill>
                  <a:schemeClr val="tx1"/>
                </a:solidFill>
                <a:latin typeface="+mn-lt"/>
              </a:defRPr>
            </a:lvl2pPr>
            <a:lvl3pPr marL="1143000" indent="-228600" algn="l" rtl="0" fontAlgn="base">
              <a:spcBef>
                <a:spcPct val="20000"/>
              </a:spcBef>
              <a:spcAft>
                <a:spcPct val="0"/>
              </a:spcAft>
              <a:buClr>
                <a:srgbClr val="03059F"/>
              </a:buClr>
              <a:buChar char="•"/>
              <a:defRPr>
                <a:solidFill>
                  <a:schemeClr val="hlink"/>
                </a:solidFill>
                <a:latin typeface="+mn-lt"/>
              </a:defRPr>
            </a:lvl3pPr>
            <a:lvl4pPr marL="1600200" indent="-228600" algn="l" rtl="0" fontAlgn="base">
              <a:spcBef>
                <a:spcPct val="20000"/>
              </a:spcBef>
              <a:spcAft>
                <a:spcPct val="0"/>
              </a:spcAft>
              <a:buClr>
                <a:schemeClr val="tx2"/>
              </a:buClr>
              <a:buChar char="–"/>
              <a:defRPr sz="1400">
                <a:solidFill>
                  <a:srgbClr val="006666"/>
                </a:solidFill>
                <a:latin typeface="+mn-lt"/>
              </a:defRPr>
            </a:lvl4pPr>
            <a:lvl5pPr marL="2057400" indent="-228600" algn="l" rtl="0" fontAlgn="base">
              <a:spcBef>
                <a:spcPct val="20000"/>
              </a:spcBef>
              <a:spcAft>
                <a:spcPct val="0"/>
              </a:spcAft>
              <a:buChar char="»"/>
              <a:defRPr sz="1400">
                <a:solidFill>
                  <a:srgbClr val="660033"/>
                </a:solidFill>
                <a:latin typeface="+mn-lt"/>
              </a:defRPr>
            </a:lvl5pPr>
            <a:lvl6pPr marL="2514600" indent="-228600" algn="l" rtl="0" eaLnBrk="1" fontAlgn="base" hangingPunct="1">
              <a:spcBef>
                <a:spcPct val="20000"/>
              </a:spcBef>
              <a:spcAft>
                <a:spcPct val="0"/>
              </a:spcAft>
              <a:buChar char="»"/>
              <a:defRPr sz="1400">
                <a:solidFill>
                  <a:srgbClr val="660033"/>
                </a:solidFill>
                <a:latin typeface="+mn-lt"/>
              </a:defRPr>
            </a:lvl6pPr>
            <a:lvl7pPr marL="2971800" indent="-228600" algn="l" rtl="0" eaLnBrk="1" fontAlgn="base" hangingPunct="1">
              <a:spcBef>
                <a:spcPct val="20000"/>
              </a:spcBef>
              <a:spcAft>
                <a:spcPct val="0"/>
              </a:spcAft>
              <a:buChar char="»"/>
              <a:defRPr sz="1400">
                <a:solidFill>
                  <a:srgbClr val="660033"/>
                </a:solidFill>
                <a:latin typeface="+mn-lt"/>
              </a:defRPr>
            </a:lvl7pPr>
            <a:lvl8pPr marL="3429000" indent="-228600" algn="l" rtl="0" eaLnBrk="1" fontAlgn="base" hangingPunct="1">
              <a:spcBef>
                <a:spcPct val="20000"/>
              </a:spcBef>
              <a:spcAft>
                <a:spcPct val="0"/>
              </a:spcAft>
              <a:buChar char="»"/>
              <a:defRPr sz="1400">
                <a:solidFill>
                  <a:srgbClr val="660033"/>
                </a:solidFill>
                <a:latin typeface="+mn-lt"/>
              </a:defRPr>
            </a:lvl8pPr>
            <a:lvl9pPr marL="3886200" indent="-228600" algn="l" rtl="0" eaLnBrk="1" fontAlgn="base" hangingPunct="1">
              <a:spcBef>
                <a:spcPct val="20000"/>
              </a:spcBef>
              <a:spcAft>
                <a:spcPct val="0"/>
              </a:spcAft>
              <a:buChar char="»"/>
              <a:defRPr sz="1400">
                <a:solidFill>
                  <a:srgbClr val="660033"/>
                </a:solidFill>
                <a:latin typeface="+mn-lt"/>
              </a:defRPr>
            </a:lvl9pPr>
          </a:lstStyle>
          <a:p>
            <a:pPr eaLnBrk="1" hangingPunct="1">
              <a:lnSpc>
                <a:spcPct val="100000"/>
              </a:lnSpc>
              <a:buClr>
                <a:schemeClr val="tx1"/>
              </a:buClr>
            </a:pPr>
            <a:r>
              <a:rPr lang="fr-FR" b="0" kern="0" dirty="0" smtClean="0">
                <a:latin typeface="Calibri" pitchFamily="34" charset="0"/>
              </a:rPr>
              <a:t>Création de créneaux</a:t>
            </a:r>
          </a:p>
          <a:p>
            <a:pPr lvl="1" eaLnBrk="1" hangingPunct="1">
              <a:lnSpc>
                <a:spcPct val="100000"/>
              </a:lnSpc>
              <a:buClr>
                <a:schemeClr val="tx1"/>
              </a:buClr>
            </a:pPr>
            <a:r>
              <a:rPr lang="fr-FR" b="0" kern="0" dirty="0" smtClean="0">
                <a:solidFill>
                  <a:srgbClr val="000000"/>
                </a:solidFill>
                <a:latin typeface="Calibri" pitchFamily="34" charset="0"/>
              </a:rPr>
              <a:t>Vérification </a:t>
            </a:r>
            <a:r>
              <a:rPr lang="fr-FR" b="0" kern="0" dirty="0">
                <a:solidFill>
                  <a:srgbClr val="000000"/>
                </a:solidFill>
                <a:latin typeface="Calibri" pitchFamily="34" charset="0"/>
              </a:rPr>
              <a:t>de l’heure</a:t>
            </a:r>
          </a:p>
          <a:p>
            <a:pPr eaLnBrk="1" hangingPunct="1">
              <a:lnSpc>
                <a:spcPct val="100000"/>
              </a:lnSpc>
              <a:buClr>
                <a:schemeClr val="tx1"/>
              </a:buClr>
            </a:pPr>
            <a:r>
              <a:rPr lang="fr-FR" b="0" kern="0" dirty="0" smtClean="0">
                <a:latin typeface="Calibri" pitchFamily="34" charset="0"/>
              </a:rPr>
              <a:t>Envoi d’invitation</a:t>
            </a:r>
          </a:p>
          <a:p>
            <a:pPr lvl="1" eaLnBrk="1" hangingPunct="1">
              <a:lnSpc>
                <a:spcPct val="100000"/>
              </a:lnSpc>
              <a:buClr>
                <a:schemeClr val="tx1"/>
              </a:buClr>
            </a:pPr>
            <a:r>
              <a:rPr lang="fr-FR" b="0" kern="0" dirty="0" smtClean="0">
                <a:solidFill>
                  <a:srgbClr val="000000"/>
                </a:solidFill>
                <a:latin typeface="Calibri" pitchFamily="34" charset="0"/>
              </a:rPr>
              <a:t>Avec partage de </a:t>
            </a:r>
            <a:r>
              <a:rPr lang="fr-FR" b="0" kern="0" dirty="0" err="1" smtClean="0">
                <a:solidFill>
                  <a:srgbClr val="000000"/>
                </a:solidFill>
                <a:latin typeface="Calibri" pitchFamily="34" charset="0"/>
              </a:rPr>
              <a:t>vidéoréunions</a:t>
            </a:r>
            <a:endParaRPr lang="fr-FR" b="0" kern="0" dirty="0" smtClean="0">
              <a:solidFill>
                <a:srgbClr val="000000"/>
              </a:solidFill>
              <a:latin typeface="Calibri" pitchFamily="34" charset="0"/>
            </a:endParaRPr>
          </a:p>
          <a:p>
            <a:pPr lvl="1" eaLnBrk="1" hangingPunct="1">
              <a:lnSpc>
                <a:spcPct val="100000"/>
              </a:lnSpc>
              <a:buClr>
                <a:schemeClr val="tx1"/>
              </a:buClr>
            </a:pPr>
            <a:r>
              <a:rPr lang="fr-FR" b="0" kern="0" dirty="0" smtClean="0">
                <a:solidFill>
                  <a:srgbClr val="000000"/>
                </a:solidFill>
                <a:latin typeface="Calibri" pitchFamily="34" charset="0"/>
              </a:rPr>
              <a:t>Mise à jour (salle, heure..)</a:t>
            </a:r>
          </a:p>
          <a:p>
            <a:pPr lvl="1" eaLnBrk="1" hangingPunct="1">
              <a:lnSpc>
                <a:spcPct val="100000"/>
              </a:lnSpc>
              <a:buClr>
                <a:schemeClr val="tx1"/>
              </a:buClr>
            </a:pPr>
            <a:r>
              <a:rPr lang="fr-FR" b="0" kern="0" dirty="0" smtClean="0">
                <a:solidFill>
                  <a:srgbClr val="000000"/>
                </a:solidFill>
                <a:latin typeface="Calibri" pitchFamily="34" charset="0"/>
              </a:rPr>
              <a:t>Rappels </a:t>
            </a:r>
          </a:p>
          <a:p>
            <a:pPr eaLnBrk="1" hangingPunct="1">
              <a:lnSpc>
                <a:spcPct val="100000"/>
              </a:lnSpc>
              <a:buClr>
                <a:schemeClr val="tx1"/>
              </a:buClr>
            </a:pPr>
            <a:r>
              <a:rPr lang="fr-FR" b="0" kern="0" dirty="0" smtClean="0">
                <a:latin typeface="Calibri" pitchFamily="34" charset="0"/>
              </a:rPr>
              <a:t>Partage </a:t>
            </a:r>
          </a:p>
          <a:p>
            <a:pPr lvl="1" eaLnBrk="1" hangingPunct="1">
              <a:lnSpc>
                <a:spcPct val="100000"/>
              </a:lnSpc>
              <a:buClr>
                <a:schemeClr val="tx1"/>
              </a:buClr>
            </a:pPr>
            <a:r>
              <a:rPr lang="fr-FR" b="0" kern="0" dirty="0" smtClean="0">
                <a:solidFill>
                  <a:srgbClr val="000000"/>
                </a:solidFill>
                <a:latin typeface="Calibri" pitchFamily="34" charset="0"/>
              </a:rPr>
              <a:t>Agenda dédié à un projet</a:t>
            </a:r>
          </a:p>
          <a:p>
            <a:pPr lvl="1" eaLnBrk="1" hangingPunct="1">
              <a:lnSpc>
                <a:spcPct val="100000"/>
              </a:lnSpc>
            </a:pPr>
            <a:endParaRPr lang="fr-FR" b="0" kern="0" dirty="0" smtClean="0">
              <a:solidFill>
                <a:srgbClr val="000000"/>
              </a:solidFill>
              <a:latin typeface="Calibri" pitchFamily="34" charset="0"/>
            </a:endParaRPr>
          </a:p>
          <a:p>
            <a:pPr lvl="1" algn="just" eaLnBrk="1" hangingPunct="1">
              <a:lnSpc>
                <a:spcPct val="100000"/>
              </a:lnSpc>
            </a:pPr>
            <a:endParaRPr lang="fr-FR" b="0" kern="0" dirty="0">
              <a:solidFill>
                <a:srgbClr val="000000"/>
              </a:solidFill>
              <a:latin typeface="Calibri" pitchFamily="34" charset="0"/>
            </a:endParaRPr>
          </a:p>
        </p:txBody>
      </p:sp>
      <p:pic>
        <p:nvPicPr>
          <p:cNvPr id="2" name="Picture 2" descr="http://thierryvanoffe.com/wp-content/uploads/2012/09/GoogleCalenda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9785" y="706438"/>
            <a:ext cx="2733375" cy="74529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39199" y="4637651"/>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47</a:t>
            </a:fld>
            <a:endParaRPr lang="fr-FR"/>
          </a:p>
        </p:txBody>
      </p:sp>
    </p:spTree>
    <p:extLst>
      <p:ext uri="{BB962C8B-B14F-4D97-AF65-F5344CB8AC3E}">
        <p14:creationId xmlns:p14="http://schemas.microsoft.com/office/powerpoint/2010/main" val="3047597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5802999" y="5435691"/>
            <a:ext cx="2888101"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a:latin typeface="+mn-lt"/>
              </a:rPr>
              <a:t>Image : </a:t>
            </a:r>
            <a:r>
              <a:rPr lang="fr-FR" sz="1200" b="0" dirty="0">
                <a:latin typeface="+mn-lt"/>
                <a:hlinkClick r:id="rId3"/>
              </a:rPr>
              <a:t>Source</a:t>
            </a:r>
            <a:endParaRPr lang="fr-FR" sz="1200" b="0" dirty="0">
              <a:latin typeface="+mn-lt"/>
            </a:endParaRPr>
          </a:p>
        </p:txBody>
      </p:sp>
      <p:sp>
        <p:nvSpPr>
          <p:cNvPr id="8" name="ZoneTexte 7"/>
          <p:cNvSpPr txBox="1"/>
          <p:nvPr/>
        </p:nvSpPr>
        <p:spPr>
          <a:xfrm>
            <a:off x="445103" y="463782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16" name="Picture 27"/>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836543">
            <a:off x="6570591" y="3499756"/>
            <a:ext cx="2037999" cy="934083"/>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thierryvanoffe.com/wp-content/uploads/2012/09/GoogleCalendar.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 contrast="16000"/>
                    </a14:imgEffect>
                  </a14:imgLayer>
                </a14:imgProps>
              </a:ext>
              <a:ext uri="{28A0092B-C50C-407E-A947-70E740481C1C}">
                <a14:useLocalDpi xmlns:a14="http://schemas.microsoft.com/office/drawing/2010/main" val="0"/>
              </a:ext>
            </a:extLst>
          </a:blip>
          <a:srcRect/>
          <a:stretch>
            <a:fillRect/>
          </a:stretch>
        </p:blipFill>
        <p:spPr bwMode="auto">
          <a:xfrm rot="21241314">
            <a:off x="2677916" y="3037194"/>
            <a:ext cx="3104417" cy="785517"/>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4040470" y="4026560"/>
            <a:ext cx="2064835" cy="1264980"/>
            <a:chOff x="3074813" y="2859388"/>
            <a:chExt cx="2064835" cy="1264980"/>
          </a:xfrm>
        </p:grpSpPr>
        <p:pic>
          <p:nvPicPr>
            <p:cNvPr id="9" name="Picture 2" descr="http://www.webrankinfo.com/dossiers/wp-content/uploads/google-drive-128-12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96136" y="3559676"/>
              <a:ext cx="545480" cy="56469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p:cNvGrpSpPr/>
            <p:nvPr/>
          </p:nvGrpSpPr>
          <p:grpSpPr>
            <a:xfrm>
              <a:off x="3074813" y="2859388"/>
              <a:ext cx="2064835" cy="1240360"/>
              <a:chOff x="6317276" y="981383"/>
              <a:chExt cx="2064835" cy="1240360"/>
            </a:xfrm>
            <a:effectLst>
              <a:glow rad="101600">
                <a:schemeClr val="accent3">
                  <a:satMod val="175000"/>
                  <a:alpha val="40000"/>
                </a:schemeClr>
              </a:glow>
            </a:effectLst>
          </p:grpSpPr>
          <p:pic>
            <p:nvPicPr>
              <p:cNvPr id="19" name="Image 18" descr="Capture d’écran"/>
              <p:cNvPicPr/>
              <p:nvPr/>
            </p:nvPicPr>
            <p:blipFill>
              <a:blip r:embed="rId9" cstate="print">
                <a:extLst>
                  <a:ext uri="{BEBA8EAE-BF5A-486C-A8C5-ECC9F3942E4B}">
                    <a14:imgProps xmlns:a14="http://schemas.microsoft.com/office/drawing/2010/main">
                      <a14:imgLayer r:embed="rId10">
                        <a14:imgEffect>
                          <a14:brightnessContrast bright="2000" contrast="-52000"/>
                        </a14:imgEffect>
                      </a14:imgLayer>
                    </a14:imgProps>
                  </a:ext>
                  <a:ext uri="{28A0092B-C50C-407E-A947-70E740481C1C}">
                    <a14:useLocalDpi xmlns:a14="http://schemas.microsoft.com/office/drawing/2010/main" val="0"/>
                  </a:ext>
                </a:extLst>
              </a:blip>
              <a:stretch>
                <a:fillRect/>
              </a:stretch>
            </p:blipFill>
            <p:spPr>
              <a:xfrm>
                <a:off x="7294986" y="997997"/>
                <a:ext cx="1087125" cy="1223746"/>
              </a:xfrm>
              <a:prstGeom prst="rect">
                <a:avLst/>
              </a:prstGeom>
            </p:spPr>
          </p:pic>
          <p:pic>
            <p:nvPicPr>
              <p:cNvPr id="2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555644">
                <a:off x="6317276" y="981383"/>
                <a:ext cx="12668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4" name="Groupe 3"/>
          <p:cNvGrpSpPr/>
          <p:nvPr/>
        </p:nvGrpSpPr>
        <p:grpSpPr>
          <a:xfrm>
            <a:off x="2949751" y="1144056"/>
            <a:ext cx="2082941" cy="1536294"/>
            <a:chOff x="2949751" y="2274556"/>
            <a:chExt cx="2082941" cy="1536294"/>
          </a:xfrm>
        </p:grpSpPr>
        <p:grpSp>
          <p:nvGrpSpPr>
            <p:cNvPr id="21" name="Groupe 20"/>
            <p:cNvGrpSpPr/>
            <p:nvPr/>
          </p:nvGrpSpPr>
          <p:grpSpPr>
            <a:xfrm>
              <a:off x="2949751" y="2274556"/>
              <a:ext cx="1529233" cy="818848"/>
              <a:chOff x="2949751" y="2523931"/>
              <a:chExt cx="1529233" cy="818848"/>
            </a:xfrm>
            <a:effectLst>
              <a:glow rad="139700">
                <a:schemeClr val="accent4">
                  <a:satMod val="175000"/>
                  <a:alpha val="40000"/>
                </a:schemeClr>
              </a:glow>
            </a:effectLst>
          </p:grpSpPr>
          <p:pic>
            <p:nvPicPr>
              <p:cNvPr id="22" name="Image 21"/>
              <p:cNvPicPr/>
              <p:nvPr/>
            </p:nvPicPr>
            <p:blipFill>
              <a:blip r:embed="rId12">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49751" y="2609354"/>
                <a:ext cx="1238250" cy="733425"/>
              </a:xfrm>
              <a:prstGeom prst="rect">
                <a:avLst/>
              </a:prstGeom>
              <a:ln>
                <a:solidFill>
                  <a:schemeClr val="tx1"/>
                </a:solidFill>
                <a:prstDash val="sysDot"/>
              </a:ln>
            </p:spPr>
          </p:pic>
          <p:pic>
            <p:nvPicPr>
              <p:cNvPr id="23" name="Imag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1270980">
                <a:off x="3897017" y="2523931"/>
                <a:ext cx="581967" cy="587456"/>
              </a:xfrm>
              <a:prstGeom prst="rect">
                <a:avLst/>
              </a:prstGeom>
              <a:noFill/>
              <a:ln>
                <a:solidFill>
                  <a:schemeClr val="tx1"/>
                </a:solidFill>
                <a:prstDash val="sysDot"/>
              </a:ln>
              <a:extLst>
                <a:ext uri="{909E8E84-426E-40DD-AFC4-6F175D3DCCD1}">
                  <a14:hiddenFill xmlns:a14="http://schemas.microsoft.com/office/drawing/2010/main">
                    <a:solidFill>
                      <a:srgbClr val="FFFFFF"/>
                    </a:solidFill>
                  </a14:hiddenFill>
                </a:ext>
              </a:extLst>
            </p:spPr>
          </p:pic>
        </p:grpSp>
        <p:pic>
          <p:nvPicPr>
            <p:cNvPr id="24" name="Image 23" descr="http://www.mediatrium.fr/wp-content/uploads/2014/05/facebook-76531_640.png"/>
            <p:cNvPicPr/>
            <p:nvPr/>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832200">
              <a:off x="4111307" y="3067900"/>
              <a:ext cx="921385" cy="742950"/>
            </a:xfrm>
            <a:prstGeom prst="rect">
              <a:avLst/>
            </a:prstGeom>
            <a:noFill/>
            <a:ln>
              <a:noFill/>
            </a:ln>
            <a:effectLst>
              <a:outerShdw blurRad="50800" dist="38100" dir="2700000" algn="tl" rotWithShape="0">
                <a:prstClr val="black">
                  <a:alpha val="40000"/>
                </a:prstClr>
              </a:outerShdw>
            </a:effectLst>
          </p:spPr>
        </p:pic>
      </p:grpSp>
      <p:sp>
        <p:nvSpPr>
          <p:cNvPr id="25" name="ZoneTexte 24"/>
          <p:cNvSpPr txBox="1"/>
          <p:nvPr/>
        </p:nvSpPr>
        <p:spPr>
          <a:xfrm>
            <a:off x="446121" y="3150856"/>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6" name="ZoneTexte 25"/>
          <p:cNvSpPr txBox="1"/>
          <p:nvPr/>
        </p:nvSpPr>
        <p:spPr>
          <a:xfrm>
            <a:off x="446109" y="352210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7" name="ZoneTexte 26"/>
          <p:cNvSpPr txBox="1"/>
          <p:nvPr/>
        </p:nvSpPr>
        <p:spPr>
          <a:xfrm>
            <a:off x="446097" y="390020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8" name="ZoneTexte 27"/>
          <p:cNvSpPr txBox="1"/>
          <p:nvPr/>
        </p:nvSpPr>
        <p:spPr>
          <a:xfrm>
            <a:off x="451905" y="426754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30" name="Title 1"/>
          <p:cNvSpPr txBox="1">
            <a:spLocks/>
          </p:cNvSpPr>
          <p:nvPr/>
        </p:nvSpPr>
        <p:spPr>
          <a:xfrm>
            <a:off x="2676933" y="125700"/>
            <a:ext cx="6297978" cy="571500"/>
          </a:xfrm>
          <a:prstGeom prst="rect">
            <a:avLst/>
          </a:prstGeom>
        </p:spPr>
        <p:txBody>
          <a:bodyPr vert="horz" lIns="71320" tIns="35661" rIns="71320" bIns="35661" rtlCol="0" anchor="ctr">
            <a:no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dirty="0" smtClean="0">
                <a:latin typeface="+mn-lt"/>
              </a:rPr>
              <a:t>Synthèse</a:t>
            </a:r>
            <a:endParaRPr lang="en-US" dirty="0">
              <a:latin typeface="+mn-lt"/>
            </a:endParaRPr>
          </a:p>
        </p:txBody>
      </p:sp>
      <p:grpSp>
        <p:nvGrpSpPr>
          <p:cNvPr id="29" name="Groupe 28"/>
          <p:cNvGrpSpPr/>
          <p:nvPr/>
        </p:nvGrpSpPr>
        <p:grpSpPr>
          <a:xfrm>
            <a:off x="5604558" y="981773"/>
            <a:ext cx="3300147" cy="2091271"/>
            <a:chOff x="5604558" y="981773"/>
            <a:chExt cx="3300147" cy="2091271"/>
          </a:xfrm>
        </p:grpSpPr>
        <p:grpSp>
          <p:nvGrpSpPr>
            <p:cNvPr id="10" name="Groupe 9"/>
            <p:cNvGrpSpPr/>
            <p:nvPr/>
          </p:nvGrpSpPr>
          <p:grpSpPr>
            <a:xfrm>
              <a:off x="5604558" y="981773"/>
              <a:ext cx="3300147" cy="2091271"/>
              <a:chOff x="5388433" y="2627648"/>
              <a:chExt cx="3300147" cy="2091271"/>
            </a:xfrm>
            <a:effectLst>
              <a:glow rad="101600">
                <a:schemeClr val="accent1">
                  <a:satMod val="175000"/>
                  <a:alpha val="40000"/>
                </a:schemeClr>
              </a:glow>
            </a:effectLst>
          </p:grpSpPr>
          <p:sp>
            <p:nvSpPr>
              <p:cNvPr id="11" name="Pensées 10"/>
              <p:cNvSpPr/>
              <p:nvPr/>
            </p:nvSpPr>
            <p:spPr>
              <a:xfrm rot="1771691">
                <a:off x="5388433" y="2627648"/>
                <a:ext cx="3300147" cy="2091271"/>
              </a:xfrm>
              <a:prstGeom prst="cloudCallou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http://the-gadgeteer.com/wp-content/uploads/2012/02/Box.com-1.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417902">
                <a:off x="6886007" y="3928682"/>
                <a:ext cx="769567" cy="5682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ages.apple.com/euro/icloud/images/overview_title.png"/>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417902">
                <a:off x="7401972" y="3003576"/>
                <a:ext cx="484109" cy="4995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cnetfrance.fr/i/edit/2012/04/39771062/620x465/microsoft-skydrive.jpg"/>
              <p:cNvPicPr/>
              <p:nvPr/>
            </p:nvPicPr>
            <p:blipFill>
              <a:blip r:embed="rId19" cstate="print">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417902">
                <a:off x="7642945" y="3552064"/>
                <a:ext cx="742919" cy="50052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401961">
              <a:off x="5992242" y="1593929"/>
              <a:ext cx="1494673" cy="53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48</a:t>
            </a:fld>
            <a:endParaRPr lang="fr-FR"/>
          </a:p>
        </p:txBody>
      </p:sp>
    </p:spTree>
    <p:extLst>
      <p:ext uri="{BB962C8B-B14F-4D97-AF65-F5344CB8AC3E}">
        <p14:creationId xmlns:p14="http://schemas.microsoft.com/office/powerpoint/2010/main" val="3534887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Exercice et quizz</a:t>
            </a:r>
            <a:endParaRPr lang="fr-FR" dirty="0"/>
          </a:p>
        </p:txBody>
      </p:sp>
      <p:sp>
        <p:nvSpPr>
          <p:cNvPr id="4" name="Espace réservé du contenu 3"/>
          <p:cNvSpPr>
            <a:spLocks noGrp="1"/>
          </p:cNvSpPr>
          <p:nvPr>
            <p:ph idx="1"/>
          </p:nvPr>
        </p:nvSpPr>
        <p:spPr>
          <a:xfrm>
            <a:off x="2843810" y="959224"/>
            <a:ext cx="6173195" cy="4247776"/>
          </a:xfrm>
        </p:spPr>
        <p:txBody>
          <a:bodyPr>
            <a:normAutofit/>
          </a:bodyPr>
          <a:lstStyle/>
          <a:p>
            <a:r>
              <a:rPr lang="fr-FR" sz="2800" dirty="0" smtClean="0"/>
              <a:t>Mettez en route un service de synchronisation/sauvegarde : </a:t>
            </a:r>
            <a:r>
              <a:rPr lang="fr-FR" sz="2800" dirty="0" err="1" smtClean="0"/>
              <a:t>dropbox</a:t>
            </a:r>
            <a:r>
              <a:rPr lang="fr-FR" sz="2800" dirty="0" smtClean="0"/>
              <a:t> ou autre..</a:t>
            </a:r>
          </a:p>
          <a:p>
            <a:r>
              <a:rPr lang="fr-FR" sz="2800" dirty="0" smtClean="0"/>
              <a:t>Créez un créneau de rendez-vous et envoyez-le à un ami</a:t>
            </a:r>
          </a:p>
          <a:p>
            <a:r>
              <a:rPr lang="fr-FR" sz="2800" dirty="0"/>
              <a:t>Partagez vos </a:t>
            </a:r>
            <a:r>
              <a:rPr lang="fr-FR" sz="2800" dirty="0" smtClean="0"/>
              <a:t>astuces</a:t>
            </a:r>
            <a:r>
              <a:rPr lang="fr-FR" sz="2800" dirty="0"/>
              <a:t> </a:t>
            </a:r>
            <a:r>
              <a:rPr lang="fr-FR" sz="2800" dirty="0" smtClean="0"/>
              <a:t>sur un forum ou un réseau social !</a:t>
            </a:r>
            <a:endParaRPr lang="fr-FR" sz="2800" dirty="0"/>
          </a:p>
        </p:txBody>
      </p:sp>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49</a:t>
            </a:fld>
            <a:endParaRPr lang="fr-F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4648362"/>
            <a:ext cx="773365" cy="737678"/>
          </a:xfrm>
          <a:prstGeom prst="rect">
            <a:avLst/>
          </a:prstGeom>
          <a:ln>
            <a:noFill/>
          </a:ln>
          <a:effectLst>
            <a:outerShdw blurRad="190500" algn="tl" rotWithShape="0">
              <a:srgbClr val="000000">
                <a:alpha val="70000"/>
              </a:srgbClr>
            </a:outerShdw>
          </a:effectLst>
        </p:spPr>
      </p:pic>
      <p:sp>
        <p:nvSpPr>
          <p:cNvPr id="6" name="TextBox 6"/>
          <p:cNvSpPr txBox="1"/>
          <p:nvPr/>
        </p:nvSpPr>
        <p:spPr>
          <a:xfrm>
            <a:off x="4841309" y="4776113"/>
            <a:ext cx="2755026" cy="397032"/>
          </a:xfrm>
          <a:prstGeom prst="rect">
            <a:avLst/>
          </a:prstGeom>
          <a:noFill/>
        </p:spPr>
        <p:txBody>
          <a:bodyPr wrap="square" rtlCol="0">
            <a:spAutoFit/>
          </a:bodyPr>
          <a:lstStyle/>
          <a:p>
            <a:r>
              <a:rPr lang="fr-FR" sz="2200" b="0" dirty="0" smtClean="0">
                <a:solidFill>
                  <a:srgbClr val="8D42C6"/>
                </a:solidFill>
                <a:latin typeface="Calibri" panose="020F0502020204030204" pitchFamily="34" charset="0"/>
              </a:rPr>
              <a:t>Quiz sous cette vidéo</a:t>
            </a:r>
            <a:endParaRPr lang="fr-FR" sz="2200" b="0" dirty="0">
              <a:latin typeface="Calibri" panose="020F0502020204030204" pitchFamily="34" charset="0"/>
            </a:endParaRPr>
          </a:p>
        </p:txBody>
      </p:sp>
    </p:spTree>
    <p:extLst>
      <p:ext uri="{BB962C8B-B14F-4D97-AF65-F5344CB8AC3E}">
        <p14:creationId xmlns:p14="http://schemas.microsoft.com/office/powerpoint/2010/main" val="18491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txBox="1">
            <a:spLocks/>
          </p:cNvSpPr>
          <p:nvPr/>
        </p:nvSpPr>
        <p:spPr>
          <a:xfrm>
            <a:off x="2552700" y="134938"/>
            <a:ext cx="6591300" cy="571500"/>
          </a:xfrm>
          <a:prstGeom prst="rect">
            <a:avLst/>
          </a:prstGeom>
        </p:spPr>
        <p:txBody>
          <a:bodyPr vert="horz" lIns="71320" tIns="35661" rIns="71320" bIns="35661" rtlCol="0" anchor="ctr">
            <a:normAutofit/>
          </a:bodyPr>
          <a:lstStyle>
            <a:lvl1pPr algn="ctr" defTabSz="914400" rtl="0" eaLnBrk="1" latinLnBrk="0" hangingPunct="1">
              <a:spcBef>
                <a:spcPct val="0"/>
              </a:spcBef>
              <a:buNone/>
              <a:defRPr sz="2500" b="1" kern="1200">
                <a:solidFill>
                  <a:schemeClr val="tx1"/>
                </a:solidFill>
                <a:latin typeface="Gadugi" panose="020B0502040204020203" pitchFamily="34" charset="0"/>
                <a:ea typeface="+mj-ea"/>
                <a:cs typeface="+mj-cs"/>
              </a:defRPr>
            </a:lvl1pPr>
          </a:lstStyle>
          <a:p>
            <a:pPr fontAlgn="auto">
              <a:lnSpc>
                <a:spcPct val="100000"/>
              </a:lnSpc>
              <a:spcAft>
                <a:spcPts val="0"/>
              </a:spcAft>
              <a:buClrTx/>
            </a:pPr>
            <a:r>
              <a:rPr lang="fr-FR" sz="2800" smtClean="0">
                <a:solidFill>
                  <a:srgbClr val="000000"/>
                </a:solidFill>
                <a:latin typeface="Calibri" pitchFamily="34" charset="0"/>
              </a:rPr>
              <a:t>Plan du cours</a:t>
            </a:r>
            <a:endParaRPr lang="fr-FR" sz="2800" dirty="0"/>
          </a:p>
        </p:txBody>
      </p:sp>
      <p:sp>
        <p:nvSpPr>
          <p:cNvPr id="18" name="ZoneTexte 14"/>
          <p:cNvSpPr txBox="1"/>
          <p:nvPr/>
        </p:nvSpPr>
        <p:spPr>
          <a:xfrm>
            <a:off x="344406" y="3752990"/>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6" name="Freeform 5"/>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a:solidFill>
              <a:srgbClr val="FF8F27"/>
            </a:solidFill>
          </a:ln>
        </p:spPr>
        <p:style>
          <a:lnRef idx="1">
            <a:schemeClr val="accent6"/>
          </a:lnRef>
          <a:fillRef idx="3">
            <a:schemeClr val="accent6"/>
          </a:fillRef>
          <a:effectRef idx="2">
            <a:schemeClr val="accent6"/>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Bien utiliser le mail</a:t>
            </a:r>
            <a:endParaRPr lang="fr-FR" sz="2700" kern="1200" dirty="0"/>
          </a:p>
        </p:txBody>
      </p:sp>
      <p:sp>
        <p:nvSpPr>
          <p:cNvPr id="7" name="Oval 6"/>
          <p:cNvSpPr/>
          <p:nvPr/>
        </p:nvSpPr>
        <p:spPr>
          <a:xfrm>
            <a:off x="3357316" y="1188995"/>
            <a:ext cx="664264" cy="664264"/>
          </a:xfrm>
          <a:prstGeom prst="ellipse">
            <a:avLst/>
          </a:prstGeom>
          <a:ln>
            <a:solidFill>
              <a:srgbClr val="FF8F27"/>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 name="Groupe 4"/>
          <p:cNvGrpSpPr/>
          <p:nvPr/>
        </p:nvGrpSpPr>
        <p:grpSpPr>
          <a:xfrm>
            <a:off x="3738110" y="1985857"/>
            <a:ext cx="4618300" cy="664264"/>
            <a:chOff x="3738110" y="1985857"/>
            <a:chExt cx="4618300" cy="664264"/>
          </a:xfrm>
        </p:grpSpPr>
        <p:sp>
          <p:nvSpPr>
            <p:cNvPr id="8" name="Freeform 7"/>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solidFill>
              <a:srgbClr val="FFFF00"/>
            </a:solidFill>
          </p:spPr>
          <p:style>
            <a:lnRef idx="1">
              <a:schemeClr val="accent2"/>
            </a:lnRef>
            <a:fillRef idx="3">
              <a:schemeClr val="accent2"/>
            </a:fillRef>
            <a:effectRef idx="2">
              <a:schemeClr val="accent2"/>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solidFill>
                    <a:schemeClr val="tx1">
                      <a:lumMod val="95000"/>
                      <a:lumOff val="5000"/>
                    </a:schemeClr>
                  </a:solidFill>
                </a:rPr>
                <a:t>Sécurité des données</a:t>
              </a:r>
              <a:endParaRPr lang="fr-FR" sz="2700" kern="1200" dirty="0">
                <a:solidFill>
                  <a:schemeClr val="tx1">
                    <a:lumMod val="95000"/>
                    <a:lumOff val="5000"/>
                  </a:schemeClr>
                </a:solidFill>
              </a:endParaRPr>
            </a:p>
          </p:txBody>
        </p:sp>
        <p:sp>
          <p:nvSpPr>
            <p:cNvPr id="9" name="Oval 8"/>
            <p:cNvSpPr/>
            <p:nvPr/>
          </p:nvSpPr>
          <p:spPr>
            <a:xfrm>
              <a:off x="3738110" y="1985857"/>
              <a:ext cx="664264" cy="664264"/>
            </a:xfrm>
            <a:prstGeom prst="ellipse">
              <a:avLst/>
            </a:prstGeom>
            <a:ln>
              <a:solidFill>
                <a:srgbClr val="FFFF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6" name="Groupe 15"/>
          <p:cNvGrpSpPr/>
          <p:nvPr/>
        </p:nvGrpSpPr>
        <p:grpSpPr>
          <a:xfrm>
            <a:off x="3854983" y="2782720"/>
            <a:ext cx="4501427" cy="664264"/>
            <a:chOff x="3854983" y="2782720"/>
            <a:chExt cx="4501427" cy="664264"/>
          </a:xfrm>
        </p:grpSpPr>
        <p:sp>
          <p:nvSpPr>
            <p:cNvPr id="10" name="Freeform 9"/>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0" scaled="1"/>
              <a:tileRect/>
            </a:gradFill>
            <a:ln>
              <a:solidFill>
                <a:srgbClr val="7C9D38"/>
              </a:solidFill>
            </a:ln>
          </p:spPr>
          <p:style>
            <a:lnRef idx="1">
              <a:schemeClr val="accent3"/>
            </a:lnRef>
            <a:fillRef idx="3">
              <a:schemeClr val="accent3"/>
            </a:fillRef>
            <a:effectRef idx="2">
              <a:schemeClr val="accent3"/>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Collaborer à distance</a:t>
              </a:r>
              <a:endParaRPr lang="fr-FR" sz="2700" kern="1200" dirty="0"/>
            </a:p>
          </p:txBody>
        </p:sp>
        <p:sp>
          <p:nvSpPr>
            <p:cNvPr id="11" name="Oval 10"/>
            <p:cNvSpPr/>
            <p:nvPr/>
          </p:nvSpPr>
          <p:spPr>
            <a:xfrm>
              <a:off x="3854983" y="2782720"/>
              <a:ext cx="664264" cy="664264"/>
            </a:xfrm>
            <a:prstGeom prst="ellipse">
              <a:avLst/>
            </a:prstGeom>
            <a:ln>
              <a:solidFill>
                <a:srgbClr val="7C9D38"/>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7" name="Groupe 16"/>
          <p:cNvGrpSpPr/>
          <p:nvPr/>
        </p:nvGrpSpPr>
        <p:grpSpPr>
          <a:xfrm>
            <a:off x="3738110" y="3579582"/>
            <a:ext cx="4618300" cy="664264"/>
            <a:chOff x="3738110" y="3579582"/>
            <a:chExt cx="4618300" cy="664264"/>
          </a:xfrm>
        </p:grpSpPr>
        <p:sp>
          <p:nvSpPr>
            <p:cNvPr id="12" name="Freeform 11"/>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Autres outils internet</a:t>
              </a:r>
              <a:endParaRPr lang="fr-FR" sz="2700" kern="1200" dirty="0"/>
            </a:p>
          </p:txBody>
        </p:sp>
        <p:sp>
          <p:nvSpPr>
            <p:cNvPr id="13" name="Oval 12"/>
            <p:cNvSpPr/>
            <p:nvPr/>
          </p:nvSpPr>
          <p:spPr>
            <a:xfrm>
              <a:off x="3738110" y="3579582"/>
              <a:ext cx="664264" cy="664264"/>
            </a:xfrm>
            <a:prstGeom prst="ellipse">
              <a:avLst/>
            </a:prstGeom>
            <a:ln>
              <a:solidFill>
                <a:srgbClr val="75539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9" name="Groupe 18"/>
          <p:cNvGrpSpPr/>
          <p:nvPr/>
        </p:nvGrpSpPr>
        <p:grpSpPr>
          <a:xfrm>
            <a:off x="3357316" y="4376445"/>
            <a:ext cx="4999094" cy="664264"/>
            <a:chOff x="3357316" y="4376445"/>
            <a:chExt cx="4999094" cy="664264"/>
          </a:xfrm>
        </p:grpSpPr>
        <p:sp>
          <p:nvSpPr>
            <p:cNvPr id="14" name="Freeform 13"/>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4"/>
            </a:lnRef>
            <a:fillRef idx="3">
              <a:schemeClr val="accent4"/>
            </a:fillRef>
            <a:effectRef idx="2">
              <a:schemeClr val="accent4"/>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t>Les réunions en ligne</a:t>
              </a:r>
              <a:endParaRPr lang="fr-FR" sz="2700" kern="1200" dirty="0"/>
            </a:p>
          </p:txBody>
        </p:sp>
        <p:sp>
          <p:nvSpPr>
            <p:cNvPr id="15" name="Oval 14"/>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5</a:t>
            </a:fld>
            <a:endParaRPr lang="fr-FR"/>
          </a:p>
        </p:txBody>
      </p:sp>
    </p:spTree>
    <p:extLst>
      <p:ext uri="{BB962C8B-B14F-4D97-AF65-F5344CB8AC3E}">
        <p14:creationId xmlns:p14="http://schemas.microsoft.com/office/powerpoint/2010/main" val="13371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50</a:t>
            </a:fld>
            <a:endParaRPr lang="fr-FR"/>
          </a:p>
        </p:txBody>
      </p:sp>
      <p:grpSp>
        <p:nvGrpSpPr>
          <p:cNvPr id="6" name="Group 5"/>
          <p:cNvGrpSpPr/>
          <p:nvPr/>
        </p:nvGrpSpPr>
        <p:grpSpPr>
          <a:xfrm>
            <a:off x="3357316" y="1188995"/>
            <a:ext cx="4999094" cy="3851714"/>
            <a:chOff x="3357316" y="1188995"/>
            <a:chExt cx="4999094" cy="3851714"/>
          </a:xfrm>
        </p:grpSpPr>
        <p:sp>
          <p:nvSpPr>
            <p:cNvPr id="8" name="Freeform 7"/>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a:solidFill>
                <a:srgbClr val="FFE4CF"/>
              </a:solidFill>
            </a:ln>
          </p:spPr>
          <p:style>
            <a:lnRef idx="1">
              <a:schemeClr val="accent6"/>
            </a:lnRef>
            <a:fillRef idx="2">
              <a:schemeClr val="accent6"/>
            </a:fillRef>
            <a:effectRef idx="1">
              <a:schemeClr val="accent6"/>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Bien utiliser le mail</a:t>
              </a:r>
              <a:endParaRPr lang="fr-FR" sz="2700" b="0" kern="1200" dirty="0">
                <a:solidFill>
                  <a:schemeClr val="bg1">
                    <a:lumMod val="50000"/>
                  </a:schemeClr>
                </a:solidFill>
              </a:endParaRPr>
            </a:p>
          </p:txBody>
        </p:sp>
        <p:sp>
          <p:nvSpPr>
            <p:cNvPr id="9" name="Oval 8"/>
            <p:cNvSpPr/>
            <p:nvPr/>
          </p:nvSpPr>
          <p:spPr>
            <a:xfrm>
              <a:off x="3357316" y="1188995"/>
              <a:ext cx="664264" cy="664264"/>
            </a:xfrm>
            <a:prstGeom prst="ellipse">
              <a:avLst/>
            </a:prstGeom>
            <a:ln>
              <a:solidFill>
                <a:srgbClr val="FFE4C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rgbClr val="FFDBDB"/>
              </a:solidFill>
            </a:ln>
          </p:spPr>
          <p:style>
            <a:lnRef idx="1">
              <a:schemeClr val="accent2"/>
            </a:lnRef>
            <a:fillRef idx="2">
              <a:schemeClr val="accent2"/>
            </a:fillRef>
            <a:effectRef idx="1">
              <a:schemeClr val="accent2"/>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Sécurité des données</a:t>
              </a:r>
              <a:endParaRPr lang="fr-FR" sz="2700" b="0" kern="1200" dirty="0">
                <a:solidFill>
                  <a:schemeClr val="bg1">
                    <a:lumMod val="50000"/>
                  </a:schemeClr>
                </a:solidFill>
              </a:endParaRPr>
            </a:p>
          </p:txBody>
        </p:sp>
        <p:sp>
          <p:nvSpPr>
            <p:cNvPr id="11" name="Oval 10"/>
            <p:cNvSpPr/>
            <p:nvPr/>
          </p:nvSpPr>
          <p:spPr>
            <a:xfrm>
              <a:off x="3738110" y="1985857"/>
              <a:ext cx="664264" cy="664264"/>
            </a:xfrm>
            <a:prstGeom prst="ellipse">
              <a:avLst/>
            </a:prstGeom>
            <a:ln>
              <a:solidFill>
                <a:srgbClr val="FFFF8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ln>
              <a:solidFill>
                <a:srgbClr val="DDFDAE"/>
              </a:solidFill>
            </a:ln>
          </p:spPr>
          <p:style>
            <a:lnRef idx="1">
              <a:schemeClr val="accent3"/>
            </a:lnRef>
            <a:fillRef idx="2">
              <a:schemeClr val="accent3"/>
            </a:fillRef>
            <a:effectRef idx="1">
              <a:schemeClr val="accent3"/>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Collaborer à distance</a:t>
              </a:r>
              <a:endParaRPr lang="fr-FR" sz="2700" b="0" kern="1200" dirty="0">
                <a:solidFill>
                  <a:schemeClr val="bg1">
                    <a:lumMod val="50000"/>
                  </a:schemeClr>
                </a:solidFill>
              </a:endParaRPr>
            </a:p>
          </p:txBody>
        </p:sp>
        <p:sp>
          <p:nvSpPr>
            <p:cNvPr id="13" name="Oval 12"/>
            <p:cNvSpPr/>
            <p:nvPr/>
          </p:nvSpPr>
          <p:spPr>
            <a:xfrm>
              <a:off x="3854983" y="2782720"/>
              <a:ext cx="664264" cy="664264"/>
            </a:xfrm>
            <a:prstGeom prst="ellipse">
              <a:avLst/>
            </a:prstGeom>
            <a:ln>
              <a:solidFill>
                <a:srgbClr val="DDFDA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Autres outils internet</a:t>
              </a:r>
              <a:endParaRPr lang="fr-FR" sz="2700" b="0" kern="1200" dirty="0">
                <a:solidFill>
                  <a:schemeClr val="bg1">
                    <a:lumMod val="50000"/>
                  </a:schemeClr>
                </a:solidFill>
              </a:endParaRPr>
            </a:p>
          </p:txBody>
        </p:sp>
        <p:sp>
          <p:nvSpPr>
            <p:cNvPr id="15" name="Oval 14"/>
            <p:cNvSpPr/>
            <p:nvPr/>
          </p:nvSpPr>
          <p:spPr>
            <a:xfrm>
              <a:off x="3738110" y="3579582"/>
              <a:ext cx="664264" cy="664264"/>
            </a:xfrm>
            <a:prstGeom prst="ellipse">
              <a:avLst/>
            </a:prstGeom>
            <a:ln>
              <a:solidFill>
                <a:srgbClr val="CFBDE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gradFill flip="none"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0" scaled="1"/>
              <a:tileRect/>
            </a:gradFill>
            <a:ln/>
          </p:spPr>
          <p:style>
            <a:lnRef idx="1">
              <a:schemeClr val="accent4"/>
            </a:lnRef>
            <a:fillRef idx="3">
              <a:schemeClr val="accent4"/>
            </a:fillRef>
            <a:effectRef idx="2">
              <a:schemeClr val="accent4"/>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1" kern="1200" dirty="0" smtClean="0">
                  <a:solidFill>
                    <a:schemeClr val="bg1"/>
                  </a:solidFill>
                </a:rPr>
                <a:t>Les réunions en ligne</a:t>
              </a:r>
              <a:endParaRPr lang="fr-FR" sz="2700" b="1" kern="1200" dirty="0">
                <a:solidFill>
                  <a:schemeClr val="bg1"/>
                </a:solidFill>
              </a:endParaRPr>
            </a:p>
          </p:txBody>
        </p:sp>
        <p:sp>
          <p:nvSpPr>
            <p:cNvPr id="17" name="Oval 16"/>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637936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2699792" y="118334"/>
            <a:ext cx="6313582" cy="710005"/>
          </a:xfrm>
        </p:spPr>
        <p:txBody>
          <a:bodyPr>
            <a:normAutofit fontScale="90000"/>
          </a:bodyPr>
          <a:lstStyle/>
          <a:p>
            <a:pPr lvl="0" fontAlgn="base">
              <a:spcAft>
                <a:spcPct val="0"/>
              </a:spcAft>
              <a:defRPr/>
            </a:pPr>
            <a:r>
              <a:rPr lang="fr-FR" sz="3200" dirty="0">
                <a:latin typeface="Calibri" pitchFamily="34" charset="0"/>
              </a:rPr>
              <a:t>Les outils informatiques</a:t>
            </a:r>
            <a:br>
              <a:rPr lang="fr-FR" sz="3200" dirty="0">
                <a:latin typeface="Calibri" pitchFamily="34" charset="0"/>
              </a:rPr>
            </a:br>
            <a:r>
              <a:rPr lang="fr-FR" sz="3200" dirty="0">
                <a:solidFill>
                  <a:schemeClr val="accent1">
                    <a:lumMod val="50000"/>
                  </a:schemeClr>
                </a:solidFill>
                <a:latin typeface="Calibri" pitchFamily="34" charset="0"/>
              </a:rPr>
              <a:t>Chapitre </a:t>
            </a:r>
            <a:r>
              <a:rPr lang="fr-FR" sz="3200" dirty="0" smtClean="0">
                <a:solidFill>
                  <a:schemeClr val="accent1">
                    <a:lumMod val="50000"/>
                  </a:schemeClr>
                </a:solidFill>
                <a:latin typeface="Calibri" pitchFamily="34" charset="0"/>
              </a:rPr>
              <a:t>5</a:t>
            </a:r>
            <a:endParaRPr lang="fr-FR" sz="3200" kern="0" dirty="0" smtClean="0">
              <a:solidFill>
                <a:srgbClr val="000000"/>
              </a:solidFill>
              <a:latin typeface="Calibri" pitchFamily="34" charset="0"/>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51</a:t>
            </a:fld>
            <a:endParaRPr lang="fr-FR"/>
          </a:p>
        </p:txBody>
      </p:sp>
      <p:sp>
        <p:nvSpPr>
          <p:cNvPr id="12" name="ZoneTexte 11"/>
          <p:cNvSpPr txBox="1"/>
          <p:nvPr/>
        </p:nvSpPr>
        <p:spPr>
          <a:xfrm>
            <a:off x="2699792" y="4932469"/>
            <a:ext cx="6386608" cy="480131"/>
          </a:xfrm>
          <a:prstGeom prst="rect">
            <a:avLst/>
          </a:prstGeom>
          <a:noFill/>
        </p:spPr>
        <p:txBody>
          <a:bodyPr wrap="square" rtlCol="0">
            <a:spAutoFit/>
          </a:bodyPr>
          <a:lstStyle/>
          <a:p>
            <a:pPr algn="ctr"/>
            <a:r>
              <a:rPr lang="fr-FR" sz="2800" dirty="0" smtClean="0">
                <a:solidFill>
                  <a:schemeClr val="accent1">
                    <a:lumMod val="50000"/>
                  </a:schemeClr>
                </a:solidFill>
                <a:latin typeface="Calibri" pitchFamily="34" charset="0"/>
                <a:cs typeface="Calibri" pitchFamily="34" charset="0"/>
              </a:rPr>
              <a:t>Les réunions en ligne</a:t>
            </a:r>
            <a:endParaRPr lang="fr-FR" sz="2800" dirty="0">
              <a:solidFill>
                <a:schemeClr val="accent1">
                  <a:lumMod val="50000"/>
                </a:schemeClr>
              </a:solidFill>
              <a:latin typeface="Calibri" pitchFamily="34" charset="0"/>
              <a:cs typeface="Calibri" pitchFamily="34" charset="0"/>
            </a:endParaRPr>
          </a:p>
        </p:txBody>
      </p:sp>
      <p:pic>
        <p:nvPicPr>
          <p:cNvPr id="7" name="Picture 2" descr="File:Teliris VL Modu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881" y="1126365"/>
            <a:ext cx="5280425" cy="33926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393600" y="4567657"/>
            <a:ext cx="2053715" cy="216982"/>
          </a:xfrm>
          <a:prstGeom prst="rect">
            <a:avLst/>
          </a:prstGeom>
          <a:noFill/>
        </p:spPr>
        <p:txBody>
          <a:bodyPr wrap="square" rtlCol="0">
            <a:spAutoFit/>
          </a:bodyPr>
          <a:lstStyle/>
          <a:p>
            <a:pPr marL="0" lvl="1"/>
            <a:r>
              <a:rPr lang="fr-FR" sz="900" b="0" dirty="0" smtClean="0">
                <a:latin typeface="+mn-lt"/>
              </a:rPr>
              <a:t>Image Commons cc-by-SA </a:t>
            </a:r>
            <a:r>
              <a:rPr lang="fr-FR" sz="900" b="0" dirty="0">
                <a:latin typeface="+mn-lt"/>
              </a:rPr>
              <a:t>: </a:t>
            </a:r>
            <a:r>
              <a:rPr lang="fr-FR" sz="900" b="0" dirty="0">
                <a:latin typeface="+mn-lt"/>
                <a:hlinkClick r:id="rId4"/>
              </a:rPr>
              <a:t>source </a:t>
            </a:r>
            <a:endParaRPr lang="fr-FR" sz="900" b="0" dirty="0">
              <a:latin typeface="+mn-lt"/>
            </a:endParaRPr>
          </a:p>
        </p:txBody>
      </p:sp>
    </p:spTree>
    <p:extLst>
      <p:ext uri="{BB962C8B-B14F-4D97-AF65-F5344CB8AC3E}">
        <p14:creationId xmlns:p14="http://schemas.microsoft.com/office/powerpoint/2010/main" val="3045386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pPr algn="ctr"/>
            <a:r>
              <a:rPr lang="fr-FR" sz="2800" b="1" dirty="0" smtClean="0">
                <a:solidFill>
                  <a:srgbClr val="000000"/>
                </a:solidFill>
                <a:latin typeface="Calibri" pitchFamily="34" charset="0"/>
              </a:rPr>
              <a:t>Les réunions en ligne</a:t>
            </a:r>
            <a:endParaRPr lang="fr-FR" sz="2800" b="1" dirty="0">
              <a:solidFill>
                <a:srgbClr val="000000"/>
              </a:solidFill>
              <a:latin typeface="Calibri" pitchFamily="34" charset="0"/>
            </a:endParaRPr>
          </a:p>
        </p:txBody>
      </p:sp>
      <p:sp>
        <p:nvSpPr>
          <p:cNvPr id="3" name="Espace réservé du contenu 2"/>
          <p:cNvSpPr>
            <a:spLocks noGrp="1"/>
          </p:cNvSpPr>
          <p:nvPr>
            <p:ph idx="1"/>
          </p:nvPr>
        </p:nvSpPr>
        <p:spPr>
          <a:xfrm>
            <a:off x="2743200" y="3759502"/>
            <a:ext cx="6174745" cy="1686560"/>
          </a:xfrm>
          <a:prstGeom prst="rect">
            <a:avLst/>
          </a:prstGeom>
        </p:spPr>
        <p:txBody>
          <a:bodyPr>
            <a:normAutofit/>
          </a:bodyPr>
          <a:lstStyle/>
          <a:p>
            <a:pPr marL="0" indent="0">
              <a:buNone/>
            </a:pPr>
            <a:r>
              <a:rPr lang="fr-FR" sz="2400" b="1" dirty="0" smtClean="0">
                <a:latin typeface="Calibri" pitchFamily="34" charset="0"/>
              </a:rPr>
              <a:t>Visioconférence</a:t>
            </a:r>
          </a:p>
          <a:p>
            <a:pPr lvl="1">
              <a:buClrTx/>
            </a:pPr>
            <a:r>
              <a:rPr lang="fr-FR" sz="2000" dirty="0" smtClean="0">
                <a:solidFill>
                  <a:srgbClr val="000000"/>
                </a:solidFill>
                <a:latin typeface="Calibri" pitchFamily="34" charset="0"/>
              </a:rPr>
              <a:t>Solutions internet gratuites et légères à partir de la fin des années 2010 : Skype, </a:t>
            </a:r>
            <a:r>
              <a:rPr lang="fr-FR" sz="2000" dirty="0" err="1" smtClean="0">
                <a:solidFill>
                  <a:srgbClr val="000000"/>
                </a:solidFill>
                <a:latin typeface="Calibri" pitchFamily="34" charset="0"/>
              </a:rPr>
              <a:t>Ekiga</a:t>
            </a:r>
            <a:r>
              <a:rPr lang="fr-FR" sz="2000" dirty="0" smtClean="0">
                <a:solidFill>
                  <a:srgbClr val="000000"/>
                </a:solidFill>
                <a:latin typeface="Calibri" pitchFamily="34" charset="0"/>
              </a:rPr>
              <a:t>…</a:t>
            </a:r>
          </a:p>
          <a:p>
            <a:pPr lvl="1">
              <a:lnSpc>
                <a:spcPct val="150000"/>
              </a:lnSpc>
              <a:buClrTx/>
            </a:pPr>
            <a:r>
              <a:rPr lang="fr-FR" sz="2000" dirty="0" smtClean="0">
                <a:solidFill>
                  <a:srgbClr val="000000"/>
                </a:solidFill>
                <a:latin typeface="Calibri" pitchFamily="34" charset="0"/>
              </a:rPr>
              <a:t>Le plus pratique en </a:t>
            </a:r>
            <a:r>
              <a:rPr lang="fr-FR" sz="2000" dirty="0" smtClean="0">
                <a:solidFill>
                  <a:schemeClr val="tx1">
                    <a:lumMod val="95000"/>
                    <a:lumOff val="5000"/>
                  </a:schemeClr>
                </a:solidFill>
                <a:latin typeface="Calibri" pitchFamily="34" charset="0"/>
              </a:rPr>
              <a:t>2014</a:t>
            </a:r>
            <a:r>
              <a:rPr lang="fr-FR" sz="2000" dirty="0" smtClean="0">
                <a:solidFill>
                  <a:srgbClr val="000000"/>
                </a:solidFill>
                <a:latin typeface="Calibri" pitchFamily="34" charset="0"/>
              </a:rPr>
              <a:t> : </a:t>
            </a:r>
            <a:r>
              <a:rPr lang="fr-FR" sz="2000" dirty="0" err="1" smtClean="0">
                <a:solidFill>
                  <a:srgbClr val="000000"/>
                </a:solidFill>
                <a:latin typeface="Calibri" pitchFamily="34" charset="0"/>
              </a:rPr>
              <a:t>Hangout</a:t>
            </a:r>
            <a:r>
              <a:rPr lang="fr-FR" sz="2000" dirty="0" smtClean="0">
                <a:solidFill>
                  <a:srgbClr val="000000"/>
                </a:solidFill>
                <a:latin typeface="Calibri" pitchFamily="34" charset="0"/>
              </a:rPr>
              <a:t> de Google</a:t>
            </a:r>
            <a:endParaRPr lang="fr-FR" sz="2000" dirty="0">
              <a:solidFill>
                <a:srgbClr val="000000"/>
              </a:solidFill>
              <a:latin typeface="Calibri" pitchFamily="34" charset="0"/>
            </a:endParaRPr>
          </a:p>
        </p:txBody>
      </p:sp>
      <p:sp>
        <p:nvSpPr>
          <p:cNvPr id="7" name="ZoneTexte 6"/>
          <p:cNvSpPr txBox="1"/>
          <p:nvPr/>
        </p:nvSpPr>
        <p:spPr>
          <a:xfrm>
            <a:off x="523757" y="315092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pic>
        <p:nvPicPr>
          <p:cNvPr id="8" name="Espace réservé du contenu 3" descr="Capture d’écr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6918" y="731520"/>
            <a:ext cx="5613744" cy="2931160"/>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52</a:t>
            </a:fld>
            <a:endParaRPr lang="fr-FR"/>
          </a:p>
        </p:txBody>
      </p:sp>
    </p:spTree>
    <p:extLst>
      <p:ext uri="{BB962C8B-B14F-4D97-AF65-F5344CB8AC3E}">
        <p14:creationId xmlns:p14="http://schemas.microsoft.com/office/powerpoint/2010/main" val="1173036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prstGeom prst="rect">
            <a:avLst/>
          </a:prstGeom>
        </p:spPr>
        <p:txBody>
          <a:bodyPr>
            <a:normAutofit/>
          </a:bodyPr>
          <a:lstStyle/>
          <a:p>
            <a:r>
              <a:rPr lang="fr-FR" sz="2400" dirty="0" smtClean="0"/>
              <a:t>Fonctions </a:t>
            </a:r>
          </a:p>
          <a:p>
            <a:pPr lvl="1"/>
            <a:r>
              <a:rPr lang="fr-FR" sz="2000" dirty="0" smtClean="0">
                <a:solidFill>
                  <a:srgbClr val="000000"/>
                </a:solidFill>
              </a:rPr>
              <a:t>Partage d’écran</a:t>
            </a:r>
          </a:p>
          <a:p>
            <a:pPr lvl="1"/>
            <a:r>
              <a:rPr lang="fr-FR" sz="2000" dirty="0" smtClean="0">
                <a:solidFill>
                  <a:srgbClr val="000000"/>
                </a:solidFill>
              </a:rPr>
              <a:t>Couper le son</a:t>
            </a:r>
          </a:p>
          <a:p>
            <a:pPr lvl="1"/>
            <a:r>
              <a:rPr lang="fr-FR" sz="2000" dirty="0" smtClean="0">
                <a:solidFill>
                  <a:srgbClr val="000000"/>
                </a:solidFill>
              </a:rPr>
              <a:t>Jusqu’à 10 personnes</a:t>
            </a:r>
          </a:p>
          <a:p>
            <a:pPr lvl="1"/>
            <a:r>
              <a:rPr lang="fr-FR" sz="2000" dirty="0" smtClean="0">
                <a:solidFill>
                  <a:srgbClr val="000000"/>
                </a:solidFill>
              </a:rPr>
              <a:t>« </a:t>
            </a:r>
            <a:r>
              <a:rPr lang="fr-FR" sz="2000" dirty="0" err="1" smtClean="0">
                <a:solidFill>
                  <a:srgbClr val="000000"/>
                </a:solidFill>
              </a:rPr>
              <a:t>Hangout</a:t>
            </a:r>
            <a:r>
              <a:rPr lang="fr-FR" sz="2000" dirty="0" smtClean="0">
                <a:solidFill>
                  <a:srgbClr val="000000"/>
                </a:solidFill>
              </a:rPr>
              <a:t> on air » : Diffusion en direct sur </a:t>
            </a:r>
            <a:r>
              <a:rPr lang="fr-FR" sz="2000" dirty="0" err="1" smtClean="0">
                <a:solidFill>
                  <a:srgbClr val="000000"/>
                </a:solidFill>
              </a:rPr>
              <a:t>Youtube</a:t>
            </a:r>
            <a:r>
              <a:rPr lang="fr-FR" sz="2000" dirty="0" smtClean="0">
                <a:solidFill>
                  <a:srgbClr val="000000"/>
                </a:solidFill>
              </a:rPr>
              <a:t>, </a:t>
            </a:r>
            <a:r>
              <a:rPr lang="fr-FR" sz="2000" dirty="0" smtClean="0">
                <a:solidFill>
                  <a:srgbClr val="000000"/>
                </a:solidFill>
                <a:hlinkClick r:id="rId3"/>
              </a:rPr>
              <a:t>enregistrement d’une rencontre en direct</a:t>
            </a:r>
            <a:endParaRPr lang="fr-FR" sz="2000" dirty="0" smtClean="0">
              <a:solidFill>
                <a:srgbClr val="000000"/>
              </a:solidFill>
            </a:endParaRPr>
          </a:p>
          <a:p>
            <a:r>
              <a:rPr lang="fr-FR" sz="2400" dirty="0" smtClean="0"/>
              <a:t>Applications associées</a:t>
            </a:r>
          </a:p>
          <a:p>
            <a:pPr lvl="1"/>
            <a:r>
              <a:rPr lang="fr-FR" sz="2000" dirty="0" smtClean="0">
                <a:solidFill>
                  <a:srgbClr val="000000"/>
                </a:solidFill>
              </a:rPr>
              <a:t>Regarder une vidéo ensemble, élaborer une mind </a:t>
            </a:r>
            <a:r>
              <a:rPr lang="fr-FR" sz="2000" dirty="0" err="1" smtClean="0">
                <a:solidFill>
                  <a:srgbClr val="000000"/>
                </a:solidFill>
              </a:rPr>
              <a:t>map</a:t>
            </a:r>
            <a:r>
              <a:rPr lang="fr-FR" sz="2000" dirty="0" smtClean="0">
                <a:solidFill>
                  <a:srgbClr val="000000"/>
                </a:solidFill>
              </a:rPr>
              <a:t>, différencier le niveau du son, ajouter vos nom et titre sous votre image…</a:t>
            </a:r>
          </a:p>
          <a:p>
            <a:endParaRPr lang="fr-FR" dirty="0" smtClean="0"/>
          </a:p>
        </p:txBody>
      </p:sp>
      <p:pic>
        <p:nvPicPr>
          <p:cNvPr id="5" name="Image 4" descr="Capture d’écr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9942" y="380975"/>
            <a:ext cx="761064" cy="597979"/>
          </a:xfrm>
          <a:prstGeom prst="rect">
            <a:avLst/>
          </a:prstGeom>
        </p:spPr>
      </p:pic>
      <p:pic>
        <p:nvPicPr>
          <p:cNvPr id="6" name="Espace réservé du contenu 3"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8917" y="295351"/>
            <a:ext cx="3674782" cy="2090143"/>
          </a:xfrm>
          <a:prstGeom prst="rect">
            <a:avLst/>
          </a:prstGeom>
          <a:effectLst>
            <a:outerShdw blurRad="50800" dist="38100" dir="2700000" algn="tl" rotWithShape="0">
              <a:prstClr val="black">
                <a:alpha val="40000"/>
              </a:prstClr>
            </a:outerShdw>
          </a:effectLst>
        </p:spPr>
      </p:pic>
      <p:sp>
        <p:nvSpPr>
          <p:cNvPr id="7" name="Slide Number Placeholder 6"/>
          <p:cNvSpPr>
            <a:spLocks noGrp="1"/>
          </p:cNvSpPr>
          <p:nvPr>
            <p:ph type="sldNum" sz="quarter" idx="10"/>
          </p:nvPr>
        </p:nvSpPr>
        <p:spPr/>
        <p:txBody>
          <a:bodyPr/>
          <a:lstStyle/>
          <a:p>
            <a:pPr>
              <a:defRPr/>
            </a:pPr>
            <a:fld id="{7F07B8DE-9430-46E8-A38B-5DA0DE501445}" type="slidenum">
              <a:rPr lang="fr-FR" smtClean="0"/>
              <a:pPr>
                <a:defRPr/>
              </a:pPr>
              <a:t>53</a:t>
            </a:fld>
            <a:endParaRPr lang="fr-FR"/>
          </a:p>
        </p:txBody>
      </p:sp>
      <p:sp>
        <p:nvSpPr>
          <p:cNvPr id="8" name="ZoneTexte 6"/>
          <p:cNvSpPr txBox="1"/>
          <p:nvPr/>
        </p:nvSpPr>
        <p:spPr>
          <a:xfrm>
            <a:off x="523757" y="315092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2982037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lstStyle/>
          <a:p>
            <a:pPr algn="ctr"/>
            <a:r>
              <a:rPr lang="fr-FR" sz="2800" b="1" dirty="0" smtClean="0">
                <a:solidFill>
                  <a:srgbClr val="000000"/>
                </a:solidFill>
                <a:latin typeface="Calibri" pitchFamily="34" charset="0"/>
              </a:rPr>
              <a:t>Réussir une visioconférence …</a:t>
            </a:r>
            <a:endParaRPr lang="fr-FR" sz="2800" b="1" dirty="0">
              <a:solidFill>
                <a:srgbClr val="000000"/>
              </a:solidFill>
              <a:latin typeface="Calibri" pitchFamily="34" charset="0"/>
            </a:endParaRPr>
          </a:p>
        </p:txBody>
      </p:sp>
      <p:sp>
        <p:nvSpPr>
          <p:cNvPr id="3" name="Espace réservé du contenu 2"/>
          <p:cNvSpPr>
            <a:spLocks noGrp="1"/>
          </p:cNvSpPr>
          <p:nvPr>
            <p:ph idx="1"/>
          </p:nvPr>
        </p:nvSpPr>
        <p:spPr>
          <a:xfrm>
            <a:off x="2840179" y="772744"/>
            <a:ext cx="6173195" cy="4756355"/>
          </a:xfrm>
          <a:prstGeom prst="rect">
            <a:avLst/>
          </a:prstGeom>
        </p:spPr>
        <p:txBody>
          <a:bodyPr>
            <a:normAutofit fontScale="92500" lnSpcReduction="10000"/>
          </a:bodyPr>
          <a:lstStyle/>
          <a:p>
            <a:pPr marL="0" indent="0">
              <a:lnSpc>
                <a:spcPct val="150000"/>
              </a:lnSpc>
              <a:buNone/>
            </a:pPr>
            <a:r>
              <a:rPr lang="fr-FR" dirty="0" smtClean="0">
                <a:latin typeface="Calibri" pitchFamily="34" charset="0"/>
              </a:rPr>
              <a:t>.. demande :</a:t>
            </a:r>
          </a:p>
          <a:p>
            <a:pPr marL="857250" lvl="1" indent="-457200">
              <a:lnSpc>
                <a:spcPct val="150000"/>
              </a:lnSpc>
              <a:buClrTx/>
              <a:buFont typeface="+mj-lt"/>
              <a:buAutoNum type="arabicPeriod"/>
            </a:pPr>
            <a:r>
              <a:rPr lang="fr-FR" dirty="0" smtClean="0">
                <a:solidFill>
                  <a:srgbClr val="000000"/>
                </a:solidFill>
                <a:latin typeface="Calibri" pitchFamily="34" charset="0"/>
              </a:rPr>
              <a:t>De la préparation</a:t>
            </a:r>
          </a:p>
          <a:p>
            <a:pPr marL="1149350" lvl="2" indent="-342900">
              <a:lnSpc>
                <a:spcPct val="150000"/>
              </a:lnSpc>
              <a:buClrTx/>
            </a:pPr>
            <a:r>
              <a:rPr lang="fr-FR" sz="2000" dirty="0" smtClean="0">
                <a:solidFill>
                  <a:srgbClr val="000000"/>
                </a:solidFill>
                <a:latin typeface="Calibri" pitchFamily="34" charset="0"/>
              </a:rPr>
              <a:t>Documents et diapos envoyés à l’avance</a:t>
            </a:r>
          </a:p>
          <a:p>
            <a:pPr marL="1149350" lvl="2" indent="-342900">
              <a:lnSpc>
                <a:spcPct val="150000"/>
              </a:lnSpc>
              <a:buClrTx/>
            </a:pPr>
            <a:r>
              <a:rPr lang="fr-FR" sz="2000" dirty="0" smtClean="0">
                <a:solidFill>
                  <a:srgbClr val="000000"/>
                </a:solidFill>
                <a:latin typeface="Calibri" pitchFamily="34" charset="0"/>
              </a:rPr>
              <a:t>Test préalable des outils </a:t>
            </a:r>
          </a:p>
          <a:p>
            <a:pPr marL="1149350" lvl="2" indent="-342900">
              <a:lnSpc>
                <a:spcPct val="150000"/>
              </a:lnSpc>
              <a:buClrTx/>
            </a:pPr>
            <a:r>
              <a:rPr lang="fr-FR" sz="2000" dirty="0" smtClean="0">
                <a:solidFill>
                  <a:srgbClr val="000000"/>
                </a:solidFill>
                <a:latin typeface="Calibri" pitchFamily="34" charset="0"/>
              </a:rPr>
              <a:t>Qualité des équipements : casques et micros </a:t>
            </a:r>
          </a:p>
          <a:p>
            <a:pPr marL="857250" lvl="1" indent="-457200">
              <a:lnSpc>
                <a:spcPct val="150000"/>
              </a:lnSpc>
              <a:buClrTx/>
              <a:buFont typeface="+mj-lt"/>
              <a:buAutoNum type="arabicPeriod"/>
            </a:pPr>
            <a:r>
              <a:rPr lang="fr-FR" dirty="0" smtClean="0">
                <a:solidFill>
                  <a:srgbClr val="000000"/>
                </a:solidFill>
                <a:latin typeface="Calibri" pitchFamily="34" charset="0"/>
              </a:rPr>
              <a:t>Un déroulement maitrisé</a:t>
            </a:r>
          </a:p>
          <a:p>
            <a:pPr marL="1169988" lvl="2" indent="-274638">
              <a:lnSpc>
                <a:spcPct val="150000"/>
              </a:lnSpc>
              <a:buClrTx/>
            </a:pPr>
            <a:r>
              <a:rPr lang="fr-FR" sz="2000" dirty="0" err="1" smtClean="0">
                <a:solidFill>
                  <a:srgbClr val="000000"/>
                </a:solidFill>
                <a:latin typeface="Calibri" pitchFamily="34" charset="0"/>
              </a:rPr>
              <a:t>Lag</a:t>
            </a:r>
            <a:r>
              <a:rPr lang="fr-FR" sz="2000" dirty="0" smtClean="0">
                <a:solidFill>
                  <a:srgbClr val="000000"/>
                </a:solidFill>
                <a:latin typeface="Calibri" pitchFamily="34" charset="0"/>
              </a:rPr>
              <a:t> : dialogue plus difficile. </a:t>
            </a:r>
            <a:r>
              <a:rPr lang="fr-FR" sz="2000" i="1" dirty="0" smtClean="0">
                <a:solidFill>
                  <a:srgbClr val="000000"/>
                </a:solidFill>
                <a:latin typeface="Calibri" pitchFamily="34" charset="0"/>
              </a:rPr>
              <a:t>Se téléphoner pour avoir un son de meilleure qualité</a:t>
            </a:r>
          </a:p>
          <a:p>
            <a:pPr marL="1169988" lvl="2" indent="-274638">
              <a:lnSpc>
                <a:spcPct val="150000"/>
              </a:lnSpc>
              <a:buClrTx/>
            </a:pPr>
            <a:r>
              <a:rPr lang="fr-FR" sz="2000" dirty="0" smtClean="0">
                <a:solidFill>
                  <a:srgbClr val="000000"/>
                </a:solidFill>
                <a:latin typeface="Calibri" pitchFamily="34" charset="0"/>
              </a:rPr>
              <a:t>Prise de notes partagées</a:t>
            </a:r>
            <a:endParaRPr lang="fr-FR" sz="2000" dirty="0">
              <a:solidFill>
                <a:srgbClr val="000000"/>
              </a:solidFill>
              <a:latin typeface="Calibri" pitchFamily="34" charset="0"/>
            </a:endParaRPr>
          </a:p>
        </p:txBody>
      </p:sp>
      <p:sp>
        <p:nvSpPr>
          <p:cNvPr id="6" name="Slide Number Placeholder 5"/>
          <p:cNvSpPr>
            <a:spLocks noGrp="1"/>
          </p:cNvSpPr>
          <p:nvPr>
            <p:ph type="sldNum" sz="quarter" idx="10"/>
          </p:nvPr>
        </p:nvSpPr>
        <p:spPr/>
        <p:txBody>
          <a:bodyPr/>
          <a:lstStyle/>
          <a:p>
            <a:pPr>
              <a:defRPr/>
            </a:pPr>
            <a:fld id="{7F07B8DE-9430-46E8-A38B-5DA0DE501445}" type="slidenum">
              <a:rPr lang="fr-FR" smtClean="0"/>
              <a:pPr>
                <a:defRPr/>
              </a:pPr>
              <a:t>54</a:t>
            </a:fld>
            <a:endParaRPr lang="fr-FR"/>
          </a:p>
        </p:txBody>
      </p:sp>
      <p:sp>
        <p:nvSpPr>
          <p:cNvPr id="7" name="ZoneTexte 6"/>
          <p:cNvSpPr txBox="1"/>
          <p:nvPr/>
        </p:nvSpPr>
        <p:spPr>
          <a:xfrm>
            <a:off x="523757" y="3150922"/>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Tree>
    <p:extLst>
      <p:ext uri="{BB962C8B-B14F-4D97-AF65-F5344CB8AC3E}">
        <p14:creationId xmlns:p14="http://schemas.microsoft.com/office/powerpoint/2010/main" val="2748912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prstGeom prst="rect">
            <a:avLst/>
          </a:prstGeom>
        </p:spPr>
        <p:txBody>
          <a:bodyPr/>
          <a:lstStyle/>
          <a:p>
            <a:pPr algn="ctr"/>
            <a:r>
              <a:rPr lang="fr-FR" sz="2800" b="1" smtClean="0">
                <a:solidFill>
                  <a:srgbClr val="000000"/>
                </a:solidFill>
                <a:latin typeface="Calibri" pitchFamily="34" charset="0"/>
              </a:rPr>
              <a:t>Autres solutions techniques</a:t>
            </a:r>
            <a:endParaRPr lang="fr-FR" sz="2400" b="1" dirty="0" smtClean="0">
              <a:solidFill>
                <a:srgbClr val="000000"/>
              </a:solidFill>
              <a:latin typeface="Calibri" pitchFamily="34" charset="0"/>
            </a:endParaRPr>
          </a:p>
        </p:txBody>
      </p:sp>
      <p:sp>
        <p:nvSpPr>
          <p:cNvPr id="359427" name="Rectangle 3"/>
          <p:cNvSpPr>
            <a:spLocks noGrp="1" noChangeArrowheads="1"/>
          </p:cNvSpPr>
          <p:nvPr>
            <p:ph idx="1"/>
          </p:nvPr>
        </p:nvSpPr>
        <p:spPr>
          <a:prstGeom prst="rect">
            <a:avLst/>
          </a:prstGeom>
        </p:spPr>
        <p:txBody>
          <a:bodyPr/>
          <a:lstStyle/>
          <a:p>
            <a:pPr marL="57150" indent="0">
              <a:spcAft>
                <a:spcPts val="600"/>
              </a:spcAft>
              <a:buNone/>
            </a:pPr>
            <a:r>
              <a:rPr lang="fr-FR" dirty="0" smtClean="0">
                <a:solidFill>
                  <a:srgbClr val="000000"/>
                </a:solidFill>
                <a:latin typeface="Calibri" pitchFamily="34" charset="0"/>
              </a:rPr>
              <a:t>Présenter </a:t>
            </a:r>
            <a:r>
              <a:rPr lang="fr-FR" dirty="0">
                <a:solidFill>
                  <a:srgbClr val="000000"/>
                </a:solidFill>
              </a:rPr>
              <a:t>d</a:t>
            </a:r>
            <a:r>
              <a:rPr lang="fr-FR" dirty="0" smtClean="0">
                <a:solidFill>
                  <a:srgbClr val="000000"/>
                </a:solidFill>
                <a:latin typeface="Calibri" pitchFamily="34" charset="0"/>
              </a:rPr>
              <a:t>es diapos à distance</a:t>
            </a:r>
          </a:p>
          <a:p>
            <a:pPr lvl="1">
              <a:spcAft>
                <a:spcPts val="600"/>
              </a:spcAft>
              <a:buFont typeface="Arial" panose="020B0604020202020204" pitchFamily="34" charset="0"/>
              <a:buChar char="•"/>
            </a:pPr>
            <a:r>
              <a:rPr lang="fr-FR" sz="2400" dirty="0" smtClean="0">
                <a:solidFill>
                  <a:srgbClr val="000000"/>
                </a:solidFill>
                <a:latin typeface="Calibri" pitchFamily="34" charset="0"/>
              </a:rPr>
              <a:t>Ctrl-F5 sous Powerpoint</a:t>
            </a:r>
          </a:p>
          <a:p>
            <a:pPr marL="0" indent="0">
              <a:spcAft>
                <a:spcPts val="600"/>
              </a:spcAft>
              <a:buNone/>
            </a:pPr>
            <a:r>
              <a:rPr lang="fr-FR" dirty="0" smtClean="0">
                <a:solidFill>
                  <a:srgbClr val="000000"/>
                </a:solidFill>
                <a:latin typeface="Calibri" pitchFamily="34" charset="0"/>
              </a:rPr>
              <a:t>Voix</a:t>
            </a:r>
          </a:p>
          <a:p>
            <a:pPr lvl="1">
              <a:spcAft>
                <a:spcPts val="600"/>
              </a:spcAft>
              <a:buFont typeface="Arial" panose="020B0604020202020204" pitchFamily="34" charset="0"/>
              <a:buChar char="•"/>
            </a:pPr>
            <a:r>
              <a:rPr lang="fr-FR" dirty="0" err="1" smtClean="0">
                <a:solidFill>
                  <a:srgbClr val="000000"/>
                </a:solidFill>
                <a:latin typeface="Calibri" pitchFamily="34" charset="0"/>
              </a:rPr>
              <a:t>Skype</a:t>
            </a:r>
            <a:r>
              <a:rPr lang="fr-FR" dirty="0" smtClean="0">
                <a:solidFill>
                  <a:srgbClr val="000000"/>
                </a:solidFill>
                <a:latin typeface="Calibri" pitchFamily="34" charset="0"/>
              </a:rPr>
              <a:t> </a:t>
            </a:r>
          </a:p>
          <a:p>
            <a:pPr lvl="1">
              <a:spcAft>
                <a:spcPts val="600"/>
              </a:spcAft>
              <a:buFont typeface="Arial" panose="020B0604020202020204" pitchFamily="34" charset="0"/>
              <a:buChar char="•"/>
            </a:pPr>
            <a:r>
              <a:rPr lang="fr-FR" dirty="0" err="1" smtClean="0">
                <a:solidFill>
                  <a:srgbClr val="000000"/>
                </a:solidFill>
                <a:latin typeface="Calibri" pitchFamily="34" charset="0"/>
                <a:hlinkClick r:id="rId3"/>
              </a:rPr>
              <a:t>Mumble</a:t>
            </a:r>
            <a:endParaRPr lang="fr-FR" dirty="0" smtClean="0">
              <a:solidFill>
                <a:srgbClr val="000000"/>
              </a:solidFill>
              <a:latin typeface="Calibri" pitchFamily="34" charset="0"/>
            </a:endParaRPr>
          </a:p>
          <a:p>
            <a:pPr lvl="1">
              <a:spcAft>
                <a:spcPts val="600"/>
              </a:spcAft>
              <a:buFont typeface="Arial" panose="020B0604020202020204" pitchFamily="34" charset="0"/>
              <a:buChar char="•"/>
            </a:pPr>
            <a:r>
              <a:rPr lang="fr-FR" dirty="0" smtClean="0">
                <a:solidFill>
                  <a:srgbClr val="000000"/>
                </a:solidFill>
                <a:latin typeface="Calibri" pitchFamily="34" charset="0"/>
              </a:rPr>
              <a:t>.. </a:t>
            </a:r>
            <a:r>
              <a:rPr lang="fr-FR" dirty="0" smtClean="0">
                <a:solidFill>
                  <a:srgbClr val="000000"/>
                </a:solidFill>
              </a:rPr>
              <a:t>e</a:t>
            </a:r>
            <a:r>
              <a:rPr lang="fr-FR" dirty="0" smtClean="0">
                <a:solidFill>
                  <a:srgbClr val="000000"/>
                </a:solidFill>
                <a:latin typeface="Calibri" pitchFamily="34" charset="0"/>
              </a:rPr>
              <a:t>t le téléphone</a:t>
            </a:r>
          </a:p>
        </p:txBody>
      </p:sp>
      <p:sp>
        <p:nvSpPr>
          <p:cNvPr id="5" name="ZoneTexte 4"/>
          <p:cNvSpPr txBox="1"/>
          <p:nvPr/>
        </p:nvSpPr>
        <p:spPr>
          <a:xfrm>
            <a:off x="525599" y="3521064"/>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55</a:t>
            </a:fld>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4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94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94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9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43810" y="1270000"/>
            <a:ext cx="3395625" cy="3937000"/>
          </a:xfrm>
        </p:spPr>
        <p:txBody>
          <a:bodyPr/>
          <a:lstStyle/>
          <a:p>
            <a:pPr marL="0" indent="0">
              <a:buNone/>
            </a:pPr>
            <a:r>
              <a:rPr lang="fr-FR" sz="2800" dirty="0"/>
              <a:t>P</a:t>
            </a:r>
            <a:r>
              <a:rPr lang="fr-FR" sz="2800" dirty="0" smtClean="0"/>
              <a:t>asser un examen </a:t>
            </a:r>
            <a:r>
              <a:rPr lang="fr-FR" sz="2800" dirty="0"/>
              <a:t>« de chez </a:t>
            </a:r>
            <a:r>
              <a:rPr lang="fr-FR" sz="2800" dirty="0" smtClean="0"/>
              <a:t>vous » </a:t>
            </a:r>
            <a:r>
              <a:rPr lang="fr-FR" sz="2800" dirty="0"/>
              <a:t>surveillé par </a:t>
            </a:r>
            <a:r>
              <a:rPr lang="fr-FR" sz="2800" dirty="0" smtClean="0"/>
              <a:t>webcam</a:t>
            </a:r>
          </a:p>
          <a:p>
            <a:pPr marL="0" indent="0">
              <a:buNone/>
            </a:pPr>
            <a:endParaRPr lang="fr-FR" sz="2800" dirty="0"/>
          </a:p>
          <a:p>
            <a:pPr marL="0" indent="0">
              <a:buNone/>
            </a:pPr>
            <a:r>
              <a:rPr lang="fr-FR" sz="2800" dirty="0" smtClean="0"/>
              <a:t>Chat room du </a:t>
            </a:r>
          </a:p>
          <a:p>
            <a:pPr marL="0" indent="0">
              <a:buNone/>
            </a:pPr>
            <a:r>
              <a:rPr lang="fr-FR" sz="2800" dirty="0" smtClean="0"/>
              <a:t>MOOC </a:t>
            </a:r>
            <a:r>
              <a:rPr lang="fr-FR" sz="2800" dirty="0" err="1" smtClean="0"/>
              <a:t>GdP</a:t>
            </a:r>
            <a:endParaRPr lang="fr-FR" sz="2800" dirty="0"/>
          </a:p>
          <a:p>
            <a:endParaRPr lang="fr-FR" dirty="0"/>
          </a:p>
        </p:txBody>
      </p:sp>
      <p:grpSp>
        <p:nvGrpSpPr>
          <p:cNvPr id="4" name="Groupe 3"/>
          <p:cNvGrpSpPr/>
          <p:nvPr/>
        </p:nvGrpSpPr>
        <p:grpSpPr>
          <a:xfrm>
            <a:off x="6759465" y="190245"/>
            <a:ext cx="2052696" cy="2419674"/>
            <a:chOff x="6083759" y="1009326"/>
            <a:chExt cx="2391441" cy="2482971"/>
          </a:xfrm>
          <a:effectLst>
            <a:outerShdw blurRad="50800" dist="38100" dir="2700000" algn="tl" rotWithShape="0">
              <a:prstClr val="black">
                <a:alpha val="40000"/>
              </a:prstClr>
            </a:outerShdw>
          </a:effectLst>
        </p:grpSpPr>
        <p:pic>
          <p:nvPicPr>
            <p:cNvPr id="5" name="Picture 2" descr="http://chronicle.com/img/photos/biz/photo_35389_wide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759" y="1009326"/>
              <a:ext cx="2112169" cy="10560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hackcollege.com/wp-content/uploads/2013/05/proctor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429932"/>
              <a:ext cx="2030992" cy="1062365"/>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vers le bas 6"/>
            <p:cNvSpPr/>
            <p:nvPr/>
          </p:nvSpPr>
          <p:spPr>
            <a:xfrm>
              <a:off x="7139843" y="2113391"/>
              <a:ext cx="240469" cy="240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Slide Number Placeholder 7"/>
          <p:cNvSpPr>
            <a:spLocks noGrp="1"/>
          </p:cNvSpPr>
          <p:nvPr>
            <p:ph type="sldNum" sz="quarter" idx="10"/>
          </p:nvPr>
        </p:nvSpPr>
        <p:spPr/>
        <p:txBody>
          <a:bodyPr/>
          <a:lstStyle/>
          <a:p>
            <a:pPr>
              <a:defRPr/>
            </a:pPr>
            <a:fld id="{7F07B8DE-9430-46E8-A38B-5DA0DE501445}" type="slidenum">
              <a:rPr lang="fr-FR" smtClean="0"/>
              <a:pPr>
                <a:defRPr/>
              </a:pPr>
              <a:t>56</a:t>
            </a:fld>
            <a:endParaRPr lang="fr-FR"/>
          </a:p>
        </p:txBody>
      </p:sp>
      <p:sp>
        <p:nvSpPr>
          <p:cNvPr id="9" name="Titre 1"/>
          <p:cNvSpPr>
            <a:spLocks noGrp="1"/>
          </p:cNvSpPr>
          <p:nvPr>
            <p:ph type="title"/>
          </p:nvPr>
        </p:nvSpPr>
        <p:spPr>
          <a:xfrm>
            <a:off x="2699792" y="134938"/>
            <a:ext cx="3892737" cy="571500"/>
          </a:xfrm>
        </p:spPr>
        <p:txBody>
          <a:bodyPr>
            <a:normAutofit fontScale="90000"/>
          </a:bodyPr>
          <a:lstStyle/>
          <a:p>
            <a:r>
              <a:rPr lang="fr-FR" dirty="0" smtClean="0"/>
              <a:t>MOOC - mise en pratique</a:t>
            </a:r>
            <a:endParaRPr lang="fr-FR" dirty="0"/>
          </a:p>
        </p:txBody>
      </p:sp>
      <p:pic>
        <p:nvPicPr>
          <p:cNvPr id="2" name="Image 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156" y="4066391"/>
            <a:ext cx="1303133" cy="1325995"/>
          </a:xfrm>
          <a:prstGeom prst="rect">
            <a:avLst/>
          </a:prstGeom>
        </p:spPr>
      </p:pic>
      <p:pic>
        <p:nvPicPr>
          <p:cNvPr id="10" name="Image 9" descr="Capture d’écr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590" y="2898058"/>
            <a:ext cx="3949278" cy="2872504"/>
          </a:xfrm>
          <a:prstGeom prst="rect">
            <a:avLst/>
          </a:prstGeom>
        </p:spPr>
      </p:pic>
    </p:spTree>
    <p:extLst>
      <p:ext uri="{BB962C8B-B14F-4D97-AF65-F5344CB8AC3E}">
        <p14:creationId xmlns:p14="http://schemas.microsoft.com/office/powerpoint/2010/main" val="12474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pratique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hlinkClick r:id="rId2"/>
              </a:rPr>
              <a:t>Lancez un </a:t>
            </a:r>
            <a:r>
              <a:rPr lang="fr-FR" dirty="0" err="1" smtClean="0">
                <a:hlinkClick r:id="rId2"/>
              </a:rPr>
              <a:t>hangout</a:t>
            </a:r>
            <a:r>
              <a:rPr lang="fr-FR" dirty="0" smtClean="0">
                <a:hlinkClick r:id="rId2"/>
              </a:rPr>
              <a:t> </a:t>
            </a:r>
            <a:r>
              <a:rPr lang="fr-FR" dirty="0" smtClean="0"/>
              <a:t>« tout seul »</a:t>
            </a:r>
          </a:p>
          <a:p>
            <a:pPr lvl="1"/>
            <a:r>
              <a:rPr lang="fr-FR" dirty="0" smtClean="0"/>
              <a:t>Permet d’installer le plugin </a:t>
            </a:r>
          </a:p>
          <a:p>
            <a:pPr lvl="1"/>
            <a:r>
              <a:rPr lang="fr-FR" dirty="0" smtClean="0"/>
              <a:t>De tester votre caméra et votre micro</a:t>
            </a:r>
            <a:endParaRPr lang="fr-FR" dirty="0"/>
          </a:p>
          <a:p>
            <a:pPr lvl="1"/>
            <a:endParaRPr lang="fr-FR" dirty="0" smtClean="0"/>
          </a:p>
          <a:p>
            <a:r>
              <a:rPr lang="fr-FR" dirty="0" smtClean="0"/>
              <a:t>Invitez quelqu’un que vous connaissez…</a:t>
            </a:r>
          </a:p>
          <a:p>
            <a:pPr lvl="1"/>
            <a:endParaRPr lang="fr-FR" dirty="0" smtClean="0"/>
          </a:p>
          <a:p>
            <a:r>
              <a:rPr lang="fr-FR" dirty="0" smtClean="0"/>
              <a:t>Diffusion publique sur </a:t>
            </a:r>
            <a:r>
              <a:rPr lang="fr-FR" dirty="0" err="1" smtClean="0"/>
              <a:t>Youtube</a:t>
            </a:r>
            <a:endParaRPr lang="fr-FR" dirty="0" smtClean="0"/>
          </a:p>
          <a:p>
            <a:pPr lvl="1"/>
            <a:r>
              <a:rPr lang="fr-FR" dirty="0" err="1">
                <a:hlinkClick r:id="rId3"/>
              </a:rPr>
              <a:t>hangout</a:t>
            </a:r>
            <a:r>
              <a:rPr lang="fr-FR" dirty="0">
                <a:hlinkClick r:id="rId3"/>
              </a:rPr>
              <a:t> en direct sur YouTube : guide / mode d’emploi </a:t>
            </a:r>
            <a:endParaRPr lang="fr-FR" dirty="0" smtClean="0"/>
          </a:p>
        </p:txBody>
      </p:sp>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57</a:t>
            </a:fld>
            <a:endParaRPr lang="fr-FR"/>
          </a:p>
        </p:txBody>
      </p:sp>
    </p:spTree>
    <p:extLst>
      <p:ext uri="{BB962C8B-B14F-4D97-AF65-F5344CB8AC3E}">
        <p14:creationId xmlns:p14="http://schemas.microsoft.com/office/powerpoint/2010/main" val="162714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a:xfrm>
            <a:off x="2554288" y="169862"/>
            <a:ext cx="6589712" cy="927417"/>
          </a:xfrm>
          <a:prstGeom prst="rect">
            <a:avLst/>
          </a:prstGeom>
        </p:spPr>
        <p:txBody>
          <a:bodyPr>
            <a:noAutofit/>
          </a:bodyPr>
          <a:lstStyle/>
          <a:p>
            <a:r>
              <a:rPr lang="fr-FR" sz="3200" dirty="0">
                <a:latin typeface="Calibri" pitchFamily="34" charset="0"/>
              </a:rPr>
              <a:t>Les outils informatiques</a:t>
            </a:r>
            <a:br>
              <a:rPr lang="fr-FR" sz="3200" dirty="0">
                <a:latin typeface="Calibri" pitchFamily="34" charset="0"/>
              </a:rPr>
            </a:br>
            <a:r>
              <a:rPr lang="fr-FR" sz="3200" dirty="0" smtClean="0">
                <a:solidFill>
                  <a:schemeClr val="accent1">
                    <a:lumMod val="50000"/>
                  </a:schemeClr>
                </a:solidFill>
                <a:latin typeface="Calibri" pitchFamily="34" charset="0"/>
              </a:rPr>
              <a:t>Conclusion</a:t>
            </a:r>
            <a:endParaRPr lang="fr-FR" sz="3200" b="1" dirty="0" smtClean="0">
              <a:solidFill>
                <a:srgbClr val="000000"/>
              </a:solidFill>
              <a:latin typeface="Calibri" pitchFamily="34" charset="0"/>
            </a:endParaRPr>
          </a:p>
        </p:txBody>
      </p:sp>
      <p:pic>
        <p:nvPicPr>
          <p:cNvPr id="4" name="Picture 2" descr="C:\Users\mat\Dropbox\ABC Gdp\Illustrations + liens CC\Outils informatiques 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000" y="1634400"/>
            <a:ext cx="4347147" cy="2716967"/>
          </a:xfrm>
          <a:prstGeom prst="rect">
            <a:avLst/>
          </a:prstGeom>
          <a:noFill/>
          <a:effectLst>
            <a:outerShdw blurRad="50800" dist="38100" dir="2700000" algn="tl" rotWithShape="0">
              <a:prstClr val="black">
                <a:alpha val="40000"/>
              </a:prstClr>
            </a:outerShdw>
          </a:effectLst>
        </p:spPr>
      </p:pic>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prstGeom prst="rect">
            <a:avLst/>
          </a:prstGeom>
        </p:spPr>
        <p:txBody>
          <a:bodyPr/>
          <a:lstStyle/>
          <a:p>
            <a:pPr algn="ctr"/>
            <a:r>
              <a:rPr lang="fr-FR" sz="2800" b="1" dirty="0" smtClean="0">
                <a:solidFill>
                  <a:srgbClr val="000000"/>
                </a:solidFill>
                <a:latin typeface="Calibri" pitchFamily="34" charset="0"/>
              </a:rPr>
              <a:t>Conclusion / Avertissement</a:t>
            </a:r>
          </a:p>
        </p:txBody>
      </p:sp>
      <p:sp>
        <p:nvSpPr>
          <p:cNvPr id="228355" name="Rectangle 3"/>
          <p:cNvSpPr>
            <a:spLocks noGrp="1" noChangeArrowheads="1"/>
          </p:cNvSpPr>
          <p:nvPr>
            <p:ph idx="1"/>
          </p:nvPr>
        </p:nvSpPr>
        <p:spPr>
          <a:prstGeom prst="rect">
            <a:avLst/>
          </a:prstGeom>
        </p:spPr>
        <p:txBody>
          <a:bodyPr>
            <a:normAutofit/>
          </a:bodyPr>
          <a:lstStyle/>
          <a:p>
            <a:r>
              <a:rPr lang="fr-FR" sz="2400" dirty="0" smtClean="0">
                <a:latin typeface="Calibri" pitchFamily="34" charset="0"/>
              </a:rPr>
              <a:t>Modèles économiques</a:t>
            </a:r>
          </a:p>
          <a:p>
            <a:pPr marL="1009650" lvl="1" indent="-609600"/>
            <a:r>
              <a:rPr lang="fr-FR" sz="2000" dirty="0" smtClean="0">
                <a:solidFill>
                  <a:srgbClr val="000000"/>
                </a:solidFill>
                <a:latin typeface="Calibri" pitchFamily="34" charset="0"/>
              </a:rPr>
              <a:t>Licences libres</a:t>
            </a:r>
          </a:p>
          <a:p>
            <a:pPr marL="1009650" lvl="1" indent="-609600">
              <a:buClrTx/>
            </a:pPr>
            <a:r>
              <a:rPr lang="fr-FR" sz="2000" dirty="0" smtClean="0">
                <a:solidFill>
                  <a:srgbClr val="000000"/>
                </a:solidFill>
                <a:latin typeface="Calibri" pitchFamily="34" charset="0"/>
              </a:rPr>
              <a:t>Données personnelles </a:t>
            </a:r>
          </a:p>
          <a:p>
            <a:pPr marL="1009650" lvl="1" indent="-609600">
              <a:buClrTx/>
            </a:pPr>
            <a:r>
              <a:rPr lang="fr-FR" sz="2000" dirty="0" err="1" smtClean="0">
                <a:solidFill>
                  <a:srgbClr val="000000"/>
                </a:solidFill>
                <a:latin typeface="Calibri" pitchFamily="34" charset="0"/>
              </a:rPr>
              <a:t>Freemium</a:t>
            </a:r>
            <a:endParaRPr lang="fr-FR" sz="2000" dirty="0" smtClean="0">
              <a:solidFill>
                <a:srgbClr val="000000"/>
              </a:solidFill>
              <a:latin typeface="Calibri" pitchFamily="34" charset="0"/>
            </a:endParaRPr>
          </a:p>
          <a:p>
            <a:pPr marL="1009650" lvl="1" indent="-609600">
              <a:buClrTx/>
            </a:pPr>
            <a:r>
              <a:rPr lang="fr-FR" sz="2000" dirty="0" smtClean="0">
                <a:solidFill>
                  <a:srgbClr val="000000"/>
                </a:solidFill>
                <a:latin typeface="Calibri" pitchFamily="34" charset="0"/>
              </a:rPr>
              <a:t>Publicité</a:t>
            </a:r>
            <a:endParaRPr lang="fr-FR" dirty="0" smtClean="0">
              <a:solidFill>
                <a:srgbClr val="000000"/>
              </a:solidFill>
              <a:latin typeface="Calibri" pitchFamily="34" charset="0"/>
            </a:endParaRPr>
          </a:p>
          <a:p>
            <a:pPr marL="1009650" lvl="1" indent="-609600"/>
            <a:endParaRPr lang="fr-FR" dirty="0" smtClean="0">
              <a:solidFill>
                <a:srgbClr val="000000"/>
              </a:solidFill>
              <a:latin typeface="Calibri" pitchFamily="34" charset="0"/>
            </a:endParaRPr>
          </a:p>
          <a:p>
            <a:pPr marL="609600" indent="-609600"/>
            <a:r>
              <a:rPr lang="fr-FR" sz="2400" dirty="0" smtClean="0">
                <a:latin typeface="Calibri" pitchFamily="34" charset="0"/>
              </a:rPr>
              <a:t>Attention aux pertes d’information, malwares et autres virus…</a:t>
            </a:r>
            <a:endParaRPr lang="fr-FR" sz="2400" dirty="0" smtClean="0">
              <a:latin typeface="Calibri" pitchFamily="34" charset="0"/>
              <a:sym typeface="Wingdings" pitchFamily="2" charset="2"/>
            </a:endParaRPr>
          </a:p>
        </p:txBody>
      </p:sp>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59</a:t>
            </a:fld>
            <a:endParaRPr lang="fr-FR"/>
          </a:p>
        </p:txBody>
      </p:sp>
    </p:spTree>
    <p:custDataLst>
      <p:tags r:id="rId1"/>
    </p:custDataLst>
  </p:cSld>
  <p:clrMapOvr>
    <a:masterClrMapping/>
  </p:clrMapOvr>
  <p:transition advTm="7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3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8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F07B8DE-9430-46E8-A38B-5DA0DE501445}" type="slidenum">
              <a:rPr lang="fr-FR" smtClean="0"/>
              <a:pPr>
                <a:defRPr/>
              </a:pPr>
              <a:t>6</a:t>
            </a:fld>
            <a:endParaRPr lang="fr-FR"/>
          </a:p>
        </p:txBody>
      </p:sp>
      <p:grpSp>
        <p:nvGrpSpPr>
          <p:cNvPr id="16" name="Group 15"/>
          <p:cNvGrpSpPr/>
          <p:nvPr/>
        </p:nvGrpSpPr>
        <p:grpSpPr>
          <a:xfrm>
            <a:off x="3357316" y="1188995"/>
            <a:ext cx="4999094" cy="3851714"/>
            <a:chOff x="3357316" y="1188995"/>
            <a:chExt cx="4999094" cy="3851714"/>
          </a:xfrm>
        </p:grpSpPr>
        <p:sp>
          <p:nvSpPr>
            <p:cNvPr id="17" name="Freeform 16"/>
            <p:cNvSpPr/>
            <p:nvPr/>
          </p:nvSpPr>
          <p:spPr>
            <a:xfrm>
              <a:off x="3689448" y="125542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6"/>
            </a:lnRef>
            <a:fillRef idx="3">
              <a:schemeClr val="accent6"/>
            </a:fillRef>
            <a:effectRef idx="2">
              <a:schemeClr val="accent6"/>
            </a:effectRef>
            <a:fontRef idx="minor">
              <a:schemeClr val="lt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kern="1200" dirty="0" smtClean="0">
                  <a:solidFill>
                    <a:schemeClr val="bg1"/>
                  </a:solidFill>
                </a:rPr>
                <a:t>Bien utiliser le mail</a:t>
              </a:r>
              <a:endParaRPr lang="fr-FR" sz="2700" kern="1200" dirty="0">
                <a:solidFill>
                  <a:schemeClr val="bg1"/>
                </a:solidFill>
              </a:endParaRPr>
            </a:p>
          </p:txBody>
        </p:sp>
        <p:sp>
          <p:nvSpPr>
            <p:cNvPr id="18" name="Oval 17"/>
            <p:cNvSpPr/>
            <p:nvPr/>
          </p:nvSpPr>
          <p:spPr>
            <a:xfrm>
              <a:off x="3357316" y="1188995"/>
              <a:ext cx="664264" cy="664264"/>
            </a:xfrm>
            <a:prstGeom prst="ellipse">
              <a:avLst/>
            </a:prstGeom>
            <a:ln>
              <a:solidFill>
                <a:srgbClr val="FF8F2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4070242" y="2052284"/>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rgbClr val="FFDBDB"/>
              </a:solidFill>
            </a:ln>
          </p:spPr>
          <p:style>
            <a:lnRef idx="1">
              <a:schemeClr val="accent2"/>
            </a:lnRef>
            <a:fillRef idx="2">
              <a:schemeClr val="accent2"/>
            </a:fillRef>
            <a:effectRef idx="1">
              <a:schemeClr val="accent2"/>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Sécurité des données</a:t>
              </a:r>
              <a:endParaRPr lang="fr-FR" sz="2700" b="0" kern="1200" dirty="0">
                <a:solidFill>
                  <a:schemeClr val="bg1">
                    <a:lumMod val="50000"/>
                  </a:schemeClr>
                </a:solidFill>
              </a:endParaRPr>
            </a:p>
          </p:txBody>
        </p:sp>
        <p:sp>
          <p:nvSpPr>
            <p:cNvPr id="20" name="Oval 19"/>
            <p:cNvSpPr/>
            <p:nvPr/>
          </p:nvSpPr>
          <p:spPr>
            <a:xfrm>
              <a:off x="3738110" y="1985857"/>
              <a:ext cx="664264" cy="664264"/>
            </a:xfrm>
            <a:prstGeom prst="ellipse">
              <a:avLst/>
            </a:prstGeom>
            <a:ln>
              <a:solidFill>
                <a:srgbClr val="FFFF89"/>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reeform 20"/>
            <p:cNvSpPr/>
            <p:nvPr/>
          </p:nvSpPr>
          <p:spPr>
            <a:xfrm>
              <a:off x="4187115" y="2849146"/>
              <a:ext cx="4169295" cy="531411"/>
            </a:xfrm>
            <a:custGeom>
              <a:avLst/>
              <a:gdLst>
                <a:gd name="connsiteX0" fmla="*/ 0 w 4169295"/>
                <a:gd name="connsiteY0" fmla="*/ 0 h 531411"/>
                <a:gd name="connsiteX1" fmla="*/ 4169295 w 4169295"/>
                <a:gd name="connsiteY1" fmla="*/ 0 h 531411"/>
                <a:gd name="connsiteX2" fmla="*/ 4169295 w 4169295"/>
                <a:gd name="connsiteY2" fmla="*/ 531411 h 531411"/>
                <a:gd name="connsiteX3" fmla="*/ 0 w 4169295"/>
                <a:gd name="connsiteY3" fmla="*/ 531411 h 531411"/>
                <a:gd name="connsiteX4" fmla="*/ 0 w 4169295"/>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295" h="531411">
                  <a:moveTo>
                    <a:pt x="0" y="0"/>
                  </a:moveTo>
                  <a:lnTo>
                    <a:pt x="4169295" y="0"/>
                  </a:lnTo>
                  <a:lnTo>
                    <a:pt x="4169295" y="531411"/>
                  </a:lnTo>
                  <a:lnTo>
                    <a:pt x="0" y="531411"/>
                  </a:lnTo>
                  <a:lnTo>
                    <a:pt x="0" y="0"/>
                  </a:lnTo>
                  <a:close/>
                </a:path>
              </a:pathLst>
            </a:custGeom>
            <a:ln>
              <a:solidFill>
                <a:srgbClr val="DDFDAE"/>
              </a:solidFill>
            </a:ln>
          </p:spPr>
          <p:style>
            <a:lnRef idx="1">
              <a:schemeClr val="accent3"/>
            </a:lnRef>
            <a:fillRef idx="2">
              <a:schemeClr val="accent3"/>
            </a:fillRef>
            <a:effectRef idx="1">
              <a:schemeClr val="accent3"/>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Collaborer à distance</a:t>
              </a:r>
              <a:endParaRPr lang="fr-FR" sz="2700" b="0" kern="1200" dirty="0">
                <a:solidFill>
                  <a:schemeClr val="bg1">
                    <a:lumMod val="50000"/>
                  </a:schemeClr>
                </a:solidFill>
              </a:endParaRPr>
            </a:p>
          </p:txBody>
        </p:sp>
        <p:sp>
          <p:nvSpPr>
            <p:cNvPr id="22" name="Oval 21"/>
            <p:cNvSpPr/>
            <p:nvPr/>
          </p:nvSpPr>
          <p:spPr>
            <a:xfrm>
              <a:off x="3854983" y="2782720"/>
              <a:ext cx="664264" cy="664264"/>
            </a:xfrm>
            <a:prstGeom prst="ellipse">
              <a:avLst/>
            </a:prstGeom>
            <a:ln>
              <a:solidFill>
                <a:srgbClr val="DDFDAE"/>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Freeform 22"/>
            <p:cNvSpPr/>
            <p:nvPr/>
          </p:nvSpPr>
          <p:spPr>
            <a:xfrm>
              <a:off x="4070242" y="3646009"/>
              <a:ext cx="4286168" cy="531411"/>
            </a:xfrm>
            <a:custGeom>
              <a:avLst/>
              <a:gdLst>
                <a:gd name="connsiteX0" fmla="*/ 0 w 4286168"/>
                <a:gd name="connsiteY0" fmla="*/ 0 h 531411"/>
                <a:gd name="connsiteX1" fmla="*/ 4286168 w 4286168"/>
                <a:gd name="connsiteY1" fmla="*/ 0 h 531411"/>
                <a:gd name="connsiteX2" fmla="*/ 4286168 w 4286168"/>
                <a:gd name="connsiteY2" fmla="*/ 531411 h 531411"/>
                <a:gd name="connsiteX3" fmla="*/ 0 w 4286168"/>
                <a:gd name="connsiteY3" fmla="*/ 531411 h 531411"/>
                <a:gd name="connsiteX4" fmla="*/ 0 w 4286168"/>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168" h="531411">
                  <a:moveTo>
                    <a:pt x="0" y="0"/>
                  </a:moveTo>
                  <a:lnTo>
                    <a:pt x="4286168" y="0"/>
                  </a:lnTo>
                  <a:lnTo>
                    <a:pt x="4286168" y="531411"/>
                  </a:lnTo>
                  <a:lnTo>
                    <a:pt x="0" y="53141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Autres outils internet</a:t>
              </a:r>
              <a:endParaRPr lang="fr-FR" sz="2700" b="0" kern="1200" dirty="0">
                <a:solidFill>
                  <a:schemeClr val="bg1">
                    <a:lumMod val="50000"/>
                  </a:schemeClr>
                </a:solidFill>
              </a:endParaRPr>
            </a:p>
          </p:txBody>
        </p:sp>
        <p:sp>
          <p:nvSpPr>
            <p:cNvPr id="24" name="Oval 23"/>
            <p:cNvSpPr/>
            <p:nvPr/>
          </p:nvSpPr>
          <p:spPr>
            <a:xfrm>
              <a:off x="3738110" y="3579582"/>
              <a:ext cx="664264" cy="664264"/>
            </a:xfrm>
            <a:prstGeom prst="ellipse">
              <a:avLst/>
            </a:prstGeom>
            <a:ln>
              <a:solidFill>
                <a:srgbClr val="CFBDE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3689448" y="4442871"/>
              <a:ext cx="4666962" cy="531411"/>
            </a:xfrm>
            <a:custGeom>
              <a:avLst/>
              <a:gdLst>
                <a:gd name="connsiteX0" fmla="*/ 0 w 4666962"/>
                <a:gd name="connsiteY0" fmla="*/ 0 h 531411"/>
                <a:gd name="connsiteX1" fmla="*/ 4666962 w 4666962"/>
                <a:gd name="connsiteY1" fmla="*/ 0 h 531411"/>
                <a:gd name="connsiteX2" fmla="*/ 4666962 w 4666962"/>
                <a:gd name="connsiteY2" fmla="*/ 531411 h 531411"/>
                <a:gd name="connsiteX3" fmla="*/ 0 w 4666962"/>
                <a:gd name="connsiteY3" fmla="*/ 531411 h 531411"/>
                <a:gd name="connsiteX4" fmla="*/ 0 w 4666962"/>
                <a:gd name="connsiteY4" fmla="*/ 0 h 53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6962" h="531411">
                  <a:moveTo>
                    <a:pt x="0" y="0"/>
                  </a:moveTo>
                  <a:lnTo>
                    <a:pt x="4666962" y="0"/>
                  </a:lnTo>
                  <a:lnTo>
                    <a:pt x="4666962" y="531411"/>
                  </a:lnTo>
                  <a:lnTo>
                    <a:pt x="0" y="531411"/>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spcFirstLastPara="0" vert="horz" wrap="square" lIns="421808" tIns="68580" rIns="68580" bIns="68580" numCol="1" spcCol="1270" anchor="ctr" anchorCtr="0">
              <a:noAutofit/>
            </a:bodyPr>
            <a:lstStyle/>
            <a:p>
              <a:pPr lvl="0" algn="l" defTabSz="1200150">
                <a:lnSpc>
                  <a:spcPct val="90000"/>
                </a:lnSpc>
                <a:spcBef>
                  <a:spcPct val="0"/>
                </a:spcBef>
                <a:spcAft>
                  <a:spcPct val="35000"/>
                </a:spcAft>
              </a:pPr>
              <a:r>
                <a:rPr lang="fr-FR" sz="2700" b="0" kern="1200" dirty="0" smtClean="0">
                  <a:solidFill>
                    <a:schemeClr val="bg1">
                      <a:lumMod val="50000"/>
                    </a:schemeClr>
                  </a:solidFill>
                </a:rPr>
                <a:t>Les réunions en ligne</a:t>
              </a:r>
              <a:endParaRPr lang="fr-FR" sz="2700" b="0" kern="1200" dirty="0">
                <a:solidFill>
                  <a:schemeClr val="bg1">
                    <a:lumMod val="50000"/>
                  </a:schemeClr>
                </a:solidFill>
              </a:endParaRPr>
            </a:p>
          </p:txBody>
        </p:sp>
        <p:sp>
          <p:nvSpPr>
            <p:cNvPr id="26" name="Oval 25"/>
            <p:cNvSpPr/>
            <p:nvPr/>
          </p:nvSpPr>
          <p:spPr>
            <a:xfrm>
              <a:off x="3357316" y="4376445"/>
              <a:ext cx="664264" cy="664264"/>
            </a:xfrm>
            <a:prstGeom prst="ellipse">
              <a:avLst/>
            </a:prstGeom>
            <a:ln>
              <a:solidFill>
                <a:srgbClr val="7A58A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0698191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aller plus loin</a:t>
            </a:r>
          </a:p>
        </p:txBody>
      </p:sp>
      <p:sp>
        <p:nvSpPr>
          <p:cNvPr id="3" name="Espace réservé du contenu 2"/>
          <p:cNvSpPr>
            <a:spLocks noGrp="1"/>
          </p:cNvSpPr>
          <p:nvPr>
            <p:ph idx="1"/>
          </p:nvPr>
        </p:nvSpPr>
        <p:spPr>
          <a:xfrm>
            <a:off x="2843810" y="1895168"/>
            <a:ext cx="6173195" cy="1710813"/>
          </a:xfrm>
        </p:spPr>
        <p:txBody>
          <a:bodyPr/>
          <a:lstStyle/>
          <a:p>
            <a:r>
              <a:rPr lang="fr-FR" dirty="0"/>
              <a:t>Prise de </a:t>
            </a:r>
            <a:r>
              <a:rPr lang="fr-FR" dirty="0">
                <a:hlinkClick r:id="rId2"/>
              </a:rPr>
              <a:t>notes </a:t>
            </a:r>
            <a:r>
              <a:rPr lang="fr-FR" dirty="0" smtClean="0">
                <a:hlinkClick r:id="rId2"/>
              </a:rPr>
              <a:t>partagées</a:t>
            </a:r>
            <a:endParaRPr lang="fr-FR" u="sng" dirty="0">
              <a:solidFill>
                <a:schemeClr val="tx2">
                  <a:lumMod val="60000"/>
                  <a:lumOff val="40000"/>
                </a:schemeClr>
              </a:solidFill>
            </a:endParaRPr>
          </a:p>
          <a:p>
            <a:endParaRPr lang="fr-FR" dirty="0"/>
          </a:p>
        </p:txBody>
      </p:sp>
      <p:sp>
        <p:nvSpPr>
          <p:cNvPr id="4" name="TextBox 7"/>
          <p:cNvSpPr txBox="1"/>
          <p:nvPr/>
        </p:nvSpPr>
        <p:spPr>
          <a:xfrm>
            <a:off x="2689200" y="3937620"/>
            <a:ext cx="6131272" cy="1754326"/>
          </a:xfrm>
          <a:prstGeom prst="rect">
            <a:avLst/>
          </a:prstGeom>
          <a:noFill/>
        </p:spPr>
        <p:txBody>
          <a:bodyPr wrap="square" rtlCol="0">
            <a:spAutoFit/>
          </a:bodyPr>
          <a:lstStyle/>
          <a:p>
            <a:r>
              <a:rPr lang="fr-FR" sz="1200" b="1" dirty="0">
                <a:latin typeface="Calibri" panose="020F0502020204030204" pitchFamily="34" charset="0"/>
              </a:rPr>
              <a:t>Version 1 (</a:t>
            </a:r>
            <a:r>
              <a:rPr lang="fr-FR" sz="1200" b="1" dirty="0" smtClean="0">
                <a:latin typeface="Calibri" panose="020F0502020204030204" pitchFamily="34" charset="0"/>
              </a:rPr>
              <a:t>08/1999) </a:t>
            </a:r>
            <a:r>
              <a:rPr lang="fr-FR" sz="1200" dirty="0">
                <a:latin typeface="Calibri" panose="020F0502020204030204" pitchFamily="34" charset="0"/>
              </a:rPr>
              <a:t>(</a:t>
            </a:r>
            <a:r>
              <a:rPr lang="fr-FR" sz="1200" dirty="0">
                <a:latin typeface="Calibri" panose="020F0502020204030204" pitchFamily="34" charset="0"/>
                <a:hlinkClick r:id="rId3"/>
              </a:rPr>
              <a:t>lien</a:t>
            </a:r>
            <a:r>
              <a:rPr lang="fr-FR" sz="1200" dirty="0">
                <a:latin typeface="Calibri" panose="020F0502020204030204" pitchFamily="34" charset="0"/>
              </a:rPr>
              <a:t>)</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 </a:t>
            </a:r>
            <a:r>
              <a:rPr lang="fr-FR" sz="1200" dirty="0">
                <a:latin typeface="Calibri" panose="020F0502020204030204" pitchFamily="34" charset="0"/>
              </a:rPr>
              <a:t>: Rémi </a:t>
            </a:r>
            <a:r>
              <a:rPr lang="fr-FR" sz="1200" dirty="0" smtClean="0">
                <a:latin typeface="Calibri" panose="020F0502020204030204" pitchFamily="34" charset="0"/>
              </a:rPr>
              <a:t>BACHELET</a:t>
            </a:r>
          </a:p>
          <a:p>
            <a:r>
              <a:rPr lang="fr-FR" sz="1200" dirty="0">
                <a:latin typeface="Calibri" panose="020F0502020204030204" pitchFamily="34" charset="0"/>
              </a:rPr>
              <a:t>Version </a:t>
            </a:r>
            <a:r>
              <a:rPr lang="fr-FR" sz="1200" dirty="0" smtClean="0">
                <a:latin typeface="Calibri" panose="020F0502020204030204" pitchFamily="34" charset="0"/>
              </a:rPr>
              <a:t>1.1 (03/2012) </a:t>
            </a:r>
            <a:r>
              <a:rPr lang="fr-FR" sz="1200" dirty="0">
                <a:latin typeface="Calibri" panose="020F0502020204030204" pitchFamily="34" charset="0"/>
              </a:rPr>
              <a:t>(</a:t>
            </a:r>
            <a:r>
              <a:rPr lang="fr-FR" sz="1200" dirty="0">
                <a:latin typeface="Calibri" panose="020F0502020204030204" pitchFamily="34" charset="0"/>
                <a:hlinkClick r:id="rId4"/>
              </a:rPr>
              <a:t>lien</a:t>
            </a:r>
            <a:r>
              <a:rPr lang="fr-FR" sz="1200" dirty="0">
                <a:latin typeface="Calibri" panose="020F0502020204030204" pitchFamily="34" charset="0"/>
              </a:rPr>
              <a:t>)</a:t>
            </a:r>
          </a:p>
          <a:p>
            <a:pPr marL="642352" lvl="1" indent="-285750">
              <a:buFont typeface="Arial" panose="020B0604020202020204" pitchFamily="34" charset="0"/>
              <a:buChar char="•"/>
            </a:pPr>
            <a:r>
              <a:rPr lang="fr-FR" sz="1200" dirty="0">
                <a:latin typeface="Calibri" panose="020F0502020204030204" pitchFamily="34" charset="0"/>
              </a:rPr>
              <a:t>Auteur : Rémi </a:t>
            </a:r>
            <a:r>
              <a:rPr lang="fr-FR" sz="1200" dirty="0" smtClean="0">
                <a:latin typeface="Calibri" panose="020F0502020204030204" pitchFamily="34" charset="0"/>
              </a:rPr>
              <a:t>BACHELET</a:t>
            </a:r>
            <a:endParaRPr lang="fr-FR" sz="1200" dirty="0">
              <a:latin typeface="Calibri" panose="020F0502020204030204" pitchFamily="34" charset="0"/>
            </a:endParaRPr>
          </a:p>
          <a:p>
            <a:r>
              <a:rPr lang="fr-FR" sz="1200" b="1" dirty="0" smtClean="0">
                <a:latin typeface="Calibri" panose="020F0502020204030204" pitchFamily="34" charset="0"/>
              </a:rPr>
              <a:t>Version </a:t>
            </a:r>
            <a:r>
              <a:rPr lang="fr-FR" sz="1200" b="1" dirty="0">
                <a:latin typeface="Calibri" panose="020F0502020204030204" pitchFamily="34" charset="0"/>
              </a:rPr>
              <a:t>2</a:t>
            </a:r>
            <a:r>
              <a:rPr lang="fr-FR" sz="1200" b="1" dirty="0" smtClean="0">
                <a:latin typeface="Calibri" panose="020F0502020204030204" pitchFamily="34" charset="0"/>
              </a:rPr>
              <a:t> (03/2013) </a:t>
            </a:r>
            <a:r>
              <a:rPr lang="fr-FR" sz="1200" dirty="0">
                <a:latin typeface="Calibri" panose="020F0502020204030204" pitchFamily="34" charset="0"/>
              </a:rPr>
              <a:t>(lien)</a:t>
            </a:r>
            <a:endParaRPr lang="fr-FR" sz="1200" b="1" dirty="0" smtClean="0">
              <a:latin typeface="Calibri" panose="020F0502020204030204" pitchFamily="34" charset="0"/>
            </a:endParaRPr>
          </a:p>
          <a:p>
            <a:pPr marL="642352" lvl="1" indent="-285750">
              <a:buFont typeface="Arial" panose="020B0604020202020204" pitchFamily="34" charset="0"/>
              <a:buChar char="•"/>
            </a:pPr>
            <a:r>
              <a:rPr lang="fr-FR" sz="1200" dirty="0" smtClean="0">
                <a:latin typeface="Calibri" panose="020F0502020204030204" pitchFamily="34" charset="0"/>
              </a:rPr>
              <a:t>Auteur/mise en forme : Rémi BACHELET</a:t>
            </a:r>
          </a:p>
          <a:p>
            <a:pPr marL="642352" lvl="1" indent="-285750">
              <a:buFont typeface="Arial" panose="020B0604020202020204" pitchFamily="34" charset="0"/>
              <a:buChar char="•"/>
            </a:pPr>
            <a:r>
              <a:rPr lang="fr-FR" sz="1200" dirty="0" smtClean="0">
                <a:latin typeface="Calibri" panose="020F0502020204030204" pitchFamily="34" charset="0"/>
              </a:rPr>
              <a:t>Mise en forme : Matthieu CISEL</a:t>
            </a:r>
          </a:p>
          <a:p>
            <a:r>
              <a:rPr lang="fr-FR" sz="1200" b="1" dirty="0" smtClean="0">
                <a:latin typeface="Calibri" panose="020F0502020204030204" pitchFamily="34" charset="0"/>
              </a:rPr>
              <a:t>Version </a:t>
            </a:r>
            <a:r>
              <a:rPr lang="fr-FR" sz="1200" b="1" dirty="0">
                <a:latin typeface="Calibri" panose="020F0502020204030204" pitchFamily="34" charset="0"/>
              </a:rPr>
              <a:t>3</a:t>
            </a:r>
            <a:r>
              <a:rPr lang="fr-FR" sz="1200" b="1" dirty="0" smtClean="0">
                <a:latin typeface="Calibri" panose="020F0502020204030204" pitchFamily="34" charset="0"/>
              </a:rPr>
              <a:t> </a:t>
            </a:r>
            <a:r>
              <a:rPr lang="fr-FR" sz="1200" b="1" dirty="0">
                <a:latin typeface="Calibri" panose="020F0502020204030204" pitchFamily="34" charset="0"/>
              </a:rPr>
              <a:t>(</a:t>
            </a:r>
            <a:r>
              <a:rPr lang="fr-FR" sz="1200" b="1" dirty="0" smtClean="0">
                <a:latin typeface="Calibri" panose="020F0502020204030204" pitchFamily="34" charset="0"/>
              </a:rPr>
              <a:t>09/2014) </a:t>
            </a:r>
            <a:r>
              <a:rPr lang="fr-FR" sz="1200" dirty="0">
                <a:latin typeface="Calibri" panose="020F0502020204030204" pitchFamily="34" charset="0"/>
              </a:rPr>
              <a:t>(lien)</a:t>
            </a:r>
            <a:endParaRPr lang="fr-FR" sz="1200" b="1" dirty="0">
              <a:latin typeface="Calibri" panose="020F0502020204030204" pitchFamily="34" charset="0"/>
            </a:endParaRPr>
          </a:p>
          <a:p>
            <a:pPr marL="642352" lvl="1" indent="-285750">
              <a:buFont typeface="Arial" panose="020B0604020202020204" pitchFamily="34" charset="0"/>
              <a:buChar char="•"/>
            </a:pPr>
            <a:r>
              <a:rPr lang="fr-FR" sz="1200" dirty="0">
                <a:latin typeface="Calibri" panose="020F0502020204030204" pitchFamily="34" charset="0"/>
              </a:rPr>
              <a:t>Auteur/mise en forme </a:t>
            </a:r>
            <a:r>
              <a:rPr lang="fr-FR" sz="1200" dirty="0" smtClean="0">
                <a:latin typeface="Calibri" panose="020F0502020204030204" pitchFamily="34" charset="0"/>
              </a:rPr>
              <a:t>: Rémi BACHELET</a:t>
            </a:r>
          </a:p>
          <a:p>
            <a:pPr marL="642352" lvl="1" indent="-285750">
              <a:buFont typeface="Arial" panose="020B0604020202020204" pitchFamily="34" charset="0"/>
              <a:buChar char="•"/>
            </a:pPr>
            <a:r>
              <a:rPr lang="fr-FR" sz="1200" dirty="0" smtClean="0">
                <a:latin typeface="Calibri" panose="020F0502020204030204" pitchFamily="34" charset="0"/>
              </a:rPr>
              <a:t>Relecture/mise </a:t>
            </a:r>
            <a:r>
              <a:rPr lang="fr-FR" sz="1200" dirty="0">
                <a:latin typeface="Calibri" panose="020F0502020204030204" pitchFamily="34" charset="0"/>
              </a:rPr>
              <a:t>en forme : </a:t>
            </a:r>
            <a:r>
              <a:rPr lang="fr-FR" sz="1200" dirty="0" err="1" smtClean="0">
                <a:latin typeface="Calibri" panose="020F0502020204030204" pitchFamily="34" charset="0"/>
              </a:rPr>
              <a:t>Bich</a:t>
            </a:r>
            <a:r>
              <a:rPr lang="fr-FR" sz="1200" dirty="0" smtClean="0">
                <a:latin typeface="Calibri" panose="020F0502020204030204" pitchFamily="34" charset="0"/>
              </a:rPr>
              <a:t> </a:t>
            </a:r>
            <a:r>
              <a:rPr lang="fr-FR" sz="1200" dirty="0">
                <a:latin typeface="Calibri" panose="020F0502020204030204" pitchFamily="34" charset="0"/>
              </a:rPr>
              <a:t>Van </a:t>
            </a:r>
            <a:r>
              <a:rPr lang="fr-FR" sz="1200" dirty="0" smtClean="0">
                <a:latin typeface="Calibri" panose="020F0502020204030204" pitchFamily="34" charset="0"/>
              </a:rPr>
              <a:t>HOANG, Amaury VAN ESPEN, Ghislaine PARA</a:t>
            </a:r>
          </a:p>
        </p:txBody>
      </p:sp>
      <p:sp>
        <p:nvSpPr>
          <p:cNvPr id="5" name="Slide Number Placeholder 4"/>
          <p:cNvSpPr>
            <a:spLocks noGrp="1"/>
          </p:cNvSpPr>
          <p:nvPr>
            <p:ph type="sldNum" sz="quarter" idx="10"/>
          </p:nvPr>
        </p:nvSpPr>
        <p:spPr/>
        <p:txBody>
          <a:bodyPr/>
          <a:lstStyle/>
          <a:p>
            <a:pPr>
              <a:defRPr/>
            </a:pPr>
            <a:fld id="{7F07B8DE-9430-46E8-A38B-5DA0DE501445}" type="slidenum">
              <a:rPr lang="fr-FR" smtClean="0"/>
              <a:pPr>
                <a:defRPr/>
              </a:pPr>
              <a:t>60</a:t>
            </a:fld>
            <a:endParaRPr lang="fr-FR"/>
          </a:p>
        </p:txBody>
      </p:sp>
    </p:spTree>
    <p:extLst>
      <p:ext uri="{BB962C8B-B14F-4D97-AF65-F5344CB8AC3E}">
        <p14:creationId xmlns:p14="http://schemas.microsoft.com/office/powerpoint/2010/main" val="15903577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fr-FR" sz="2800" dirty="0" smtClean="0">
                <a:latin typeface="Calibri" pitchFamily="34" charset="0"/>
                <a:cs typeface="Calibri" pitchFamily="34" charset="0"/>
              </a:rPr>
              <a:t>Les raccourcis clavier</a:t>
            </a:r>
          </a:p>
        </p:txBody>
      </p:sp>
      <p:sp>
        <p:nvSpPr>
          <p:cNvPr id="4" name="Text Box 5"/>
          <p:cNvSpPr txBox="1">
            <a:spLocks noChangeArrowheads="1"/>
          </p:cNvSpPr>
          <p:nvPr/>
        </p:nvSpPr>
        <p:spPr bwMode="auto">
          <a:xfrm>
            <a:off x="5303519" y="5427243"/>
            <a:ext cx="3636085"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6pPr>
            <a:lvl7pPr marL="29718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7pPr>
            <a:lvl8pPr marL="34290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8pPr>
            <a:lvl9pPr marL="3886200" indent="-228600" eaLnBrk="0" fontAlgn="base" hangingPunct="0">
              <a:lnSpc>
                <a:spcPct val="90000"/>
              </a:lnSpc>
              <a:spcBef>
                <a:spcPct val="0"/>
              </a:spcBef>
              <a:spcAft>
                <a:spcPct val="0"/>
              </a:spcAft>
              <a:buClr>
                <a:srgbClr val="FF0000"/>
              </a:buClr>
              <a:defRPr sz="2200" b="1">
                <a:solidFill>
                  <a:schemeClr val="tx1"/>
                </a:solidFill>
                <a:latin typeface="Times New Roman" pitchFamily="18" charset="0"/>
              </a:defRPr>
            </a:lvl9pPr>
          </a:lstStyle>
          <a:p>
            <a:pPr algn="r" eaLnBrk="1" hangingPunct="1">
              <a:lnSpc>
                <a:spcPct val="100000"/>
              </a:lnSpc>
              <a:spcBef>
                <a:spcPct val="50000"/>
              </a:spcBef>
              <a:buClrTx/>
            </a:pPr>
            <a:r>
              <a:rPr lang="fr-FR" sz="1200" b="0" dirty="0" smtClean="0">
                <a:latin typeface="+mn-lt"/>
              </a:rPr>
              <a:t>Avec autorisation, dessin </a:t>
            </a:r>
            <a:r>
              <a:rPr lang="fr-FR" sz="1200" b="0" dirty="0">
                <a:latin typeface="+mn-lt"/>
              </a:rPr>
              <a:t>Julien </a:t>
            </a:r>
            <a:r>
              <a:rPr lang="fr-FR" sz="1200" b="0" dirty="0" err="1">
                <a:latin typeface="+mn-lt"/>
              </a:rPr>
              <a:t>Solé</a:t>
            </a:r>
            <a:r>
              <a:rPr lang="fr-FR" sz="1200" b="0" dirty="0">
                <a:latin typeface="+mn-lt"/>
              </a:rPr>
              <a:t> : </a:t>
            </a:r>
            <a:r>
              <a:rPr lang="fr-FR" sz="1200" b="0" dirty="0">
                <a:latin typeface="+mn-lt"/>
                <a:hlinkClick r:id="rId3"/>
              </a:rPr>
              <a:t>Source</a:t>
            </a:r>
            <a:endParaRPr lang="fr-FR" sz="1200" b="0" dirty="0">
              <a:latin typeface="+mn-lt"/>
            </a:endParaRPr>
          </a:p>
        </p:txBody>
      </p:sp>
      <p:pic>
        <p:nvPicPr>
          <p:cNvPr id="2" name="Picture 2" descr="http://www.autourduweb.fr/wp-content/uploads/2010/01/raccourcis-clavier-humo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311" y="735143"/>
            <a:ext cx="6459968" cy="470285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7F07B8DE-9430-46E8-A38B-5DA0DE501445}" type="slidenum">
              <a:rPr lang="fr-FR" smtClean="0"/>
              <a:pPr>
                <a:defRPr/>
              </a:pPr>
              <a:t>61</a:t>
            </a:fld>
            <a:endParaRPr lang="fr-F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7</a:t>
            </a:fld>
            <a:endParaRPr lang="fr-FR"/>
          </a:p>
        </p:txBody>
      </p:sp>
      <p:sp>
        <p:nvSpPr>
          <p:cNvPr id="18434" name="Rectangle 3"/>
          <p:cNvSpPr>
            <a:spLocks noGrp="1" noChangeArrowheads="1"/>
          </p:cNvSpPr>
          <p:nvPr>
            <p:ph type="title" idx="4294967295"/>
          </p:nvPr>
        </p:nvSpPr>
        <p:spPr>
          <a:xfrm>
            <a:off x="2830513" y="403225"/>
            <a:ext cx="6313487" cy="571500"/>
          </a:xfrm>
        </p:spPr>
        <p:txBody>
          <a:bodyPr>
            <a:normAutofit/>
          </a:bodyPr>
          <a:lstStyle/>
          <a:p>
            <a:pPr lvl="0"/>
            <a:r>
              <a:rPr lang="fr-CH" sz="2800" dirty="0" smtClean="0">
                <a:latin typeface="Calibri" pitchFamily="34" charset="0"/>
                <a:cs typeface="Calibri" pitchFamily="34" charset="0"/>
              </a:rPr>
              <a:t>Les outils informatiques</a:t>
            </a:r>
            <a:endParaRPr lang="fr-FR" sz="2800" dirty="0" smtClean="0">
              <a:latin typeface="Calibri" pitchFamily="34" charset="0"/>
              <a:cs typeface="Calibri" pitchFamily="34" charset="0"/>
            </a:endParaRPr>
          </a:p>
        </p:txBody>
      </p:sp>
      <p:sp>
        <p:nvSpPr>
          <p:cNvPr id="6" name="Text Box 4"/>
          <p:cNvSpPr txBox="1">
            <a:spLocks noChangeArrowheads="1"/>
          </p:cNvSpPr>
          <p:nvPr/>
        </p:nvSpPr>
        <p:spPr bwMode="auto">
          <a:xfrm>
            <a:off x="2667518" y="216101"/>
            <a:ext cx="6408712" cy="870111"/>
          </a:xfrm>
          <a:prstGeom prst="rect">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99"/>
                </a:solidFill>
                <a:latin typeface="Times New Roman" pitchFamily="18"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5pPr>
            <a:lvl6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6pPr>
            <a:lvl7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7pPr>
            <a:lvl8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8pPr>
            <a:lvl9pPr defTabSz="449263" eaLnBrk="0" fontAlgn="base" hangingPunct="0">
              <a:spcBef>
                <a:spcPct val="0"/>
              </a:spcBef>
              <a:spcAft>
                <a:spcPct val="0"/>
              </a:spcAft>
              <a:buClr>
                <a:srgbClr val="000099"/>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cs typeface="Lucida Sans Unicode" pitchFamily="34" charset="0"/>
              </a:defRPr>
            </a:lvl9pPr>
          </a:lstStyle>
          <a:p>
            <a:pPr algn="ctr"/>
            <a:r>
              <a:rPr lang="fr-FR" sz="2800" b="1" dirty="0" smtClean="0">
                <a:solidFill>
                  <a:schemeClr val="tx1"/>
                </a:solidFill>
                <a:latin typeface="Calibri" pitchFamily="34" charset="0"/>
              </a:rPr>
              <a:t>Les outils informatiques</a:t>
            </a:r>
          </a:p>
          <a:p>
            <a:pPr algn="ctr"/>
            <a:r>
              <a:rPr lang="fr-FR" sz="2800" b="1" dirty="0" smtClean="0">
                <a:solidFill>
                  <a:schemeClr val="accent1">
                    <a:lumMod val="50000"/>
                  </a:schemeClr>
                </a:solidFill>
                <a:latin typeface="Calibri" pitchFamily="34" charset="0"/>
              </a:rPr>
              <a:t>Chapitre 1</a:t>
            </a:r>
          </a:p>
        </p:txBody>
      </p:sp>
      <p:sp>
        <p:nvSpPr>
          <p:cNvPr id="7" name="Rectangle 176"/>
          <p:cNvSpPr txBox="1">
            <a:spLocks noChangeArrowheads="1"/>
          </p:cNvSpPr>
          <p:nvPr/>
        </p:nvSpPr>
        <p:spPr>
          <a:xfrm>
            <a:off x="2716118" y="4822370"/>
            <a:ext cx="6313582" cy="67567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fr-CH" sz="3600" b="1" dirty="0" smtClean="0">
                <a:solidFill>
                  <a:srgbClr val="002060"/>
                </a:solidFill>
                <a:latin typeface="+mn-lt"/>
              </a:rPr>
              <a:t>Bien utiliser le mél</a:t>
            </a:r>
            <a:endParaRPr lang="fr-FR" sz="3600" b="1" dirty="0" smtClean="0">
              <a:solidFill>
                <a:srgbClr val="002060"/>
              </a:solidFill>
              <a:latin typeface="+mn-lt"/>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09" y="1273990"/>
            <a:ext cx="4883906" cy="3255936"/>
          </a:xfrm>
          <a:prstGeom prst="rect">
            <a:avLst/>
          </a:prstGeom>
        </p:spPr>
      </p:pic>
      <p:sp>
        <p:nvSpPr>
          <p:cNvPr id="8" name="ZoneTexte 7"/>
          <p:cNvSpPr txBox="1"/>
          <p:nvPr/>
        </p:nvSpPr>
        <p:spPr>
          <a:xfrm>
            <a:off x="6866479" y="4567657"/>
            <a:ext cx="1580836" cy="216982"/>
          </a:xfrm>
          <a:prstGeom prst="rect">
            <a:avLst/>
          </a:prstGeom>
          <a:noFill/>
        </p:spPr>
        <p:txBody>
          <a:bodyPr wrap="square" rtlCol="0">
            <a:spAutoFit/>
          </a:bodyPr>
          <a:lstStyle/>
          <a:p>
            <a:pPr marL="0" lvl="1"/>
            <a:r>
              <a:rPr lang="fr-FR" sz="900" b="0" dirty="0" smtClean="0"/>
              <a:t>Auteur </a:t>
            </a:r>
            <a:r>
              <a:rPr lang="fr-FR" sz="900" b="0" dirty="0" err="1"/>
              <a:t>G</a:t>
            </a:r>
            <a:r>
              <a:rPr lang="fr-FR" sz="900" b="0" dirty="0" err="1" smtClean="0"/>
              <a:t>eralt</a:t>
            </a:r>
            <a:r>
              <a:rPr lang="fr-FR" sz="900" b="0" dirty="0" smtClean="0"/>
              <a:t> cc0 </a:t>
            </a:r>
            <a:r>
              <a:rPr lang="fr-FR" sz="900" b="0" dirty="0"/>
              <a:t>: </a:t>
            </a:r>
            <a:r>
              <a:rPr lang="fr-FR" sz="900" b="0" dirty="0">
                <a:hlinkClick r:id="rId4"/>
              </a:rPr>
              <a:t>source </a:t>
            </a:r>
            <a:endParaRPr lang="fr-FR" sz="9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F07B8DE-9430-46E8-A38B-5DA0DE501445}" type="slidenum">
              <a:rPr lang="fr-FR" smtClean="0"/>
              <a:pPr>
                <a:defRPr/>
              </a:pPr>
              <a:t>8</a:t>
            </a:fld>
            <a:endParaRPr lang="fr-FR"/>
          </a:p>
        </p:txBody>
      </p:sp>
      <p:sp>
        <p:nvSpPr>
          <p:cNvPr id="3" name="ZoneTexte 14"/>
          <p:cNvSpPr txBox="1"/>
          <p:nvPr/>
        </p:nvSpPr>
        <p:spPr>
          <a:xfrm>
            <a:off x="540338" y="3157855"/>
            <a:ext cx="360000" cy="397032"/>
          </a:xfrm>
          <a:prstGeom prst="rect">
            <a:avLst/>
          </a:prstGeom>
          <a:noFill/>
        </p:spPr>
        <p:txBody>
          <a:bodyPr wrap="square" rtlCol="0">
            <a:spAutoFit/>
          </a:bodyPr>
          <a:lstStyle/>
          <a:p>
            <a:r>
              <a:rPr lang="fr-FR" b="0" dirty="0">
                <a:solidFill>
                  <a:srgbClr val="FF0000"/>
                </a:solidFill>
                <a:sym typeface="Wingdings" panose="05000000000000000000" pitchFamily="2" charset="2"/>
              </a:rPr>
              <a:t></a:t>
            </a:r>
            <a:endParaRPr lang="fr-FR" b="0" dirty="0">
              <a:solidFill>
                <a:srgbClr val="FF0000"/>
              </a:solidFill>
            </a:endParaRPr>
          </a:p>
        </p:txBody>
      </p:sp>
      <p:sp>
        <p:nvSpPr>
          <p:cNvPr id="5" name="Rectangle 2"/>
          <p:cNvSpPr txBox="1">
            <a:spLocks noChangeArrowheads="1"/>
          </p:cNvSpPr>
          <p:nvPr/>
        </p:nvSpPr>
        <p:spPr>
          <a:xfrm>
            <a:off x="2552700" y="134938"/>
            <a:ext cx="6591300" cy="5715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2800" kern="0" dirty="0" smtClean="0">
                <a:solidFill>
                  <a:srgbClr val="000000"/>
                </a:solidFill>
                <a:latin typeface="Calibri" pitchFamily="34" charset="0"/>
                <a:ea typeface="+mj-ea"/>
                <a:cs typeface="+mj-cs"/>
              </a:rPr>
              <a:t>Communication asynchrone</a:t>
            </a:r>
            <a:endParaRPr kumimoji="0" lang="fr-FR" sz="2800" i="0" u="none" strike="noStrike" kern="0" cap="none" spc="0" normalizeH="0" baseline="0" noProof="0" dirty="0" smtClean="0">
              <a:ln>
                <a:noFill/>
              </a:ln>
              <a:solidFill>
                <a:srgbClr val="000000"/>
              </a:solidFill>
              <a:effectLst/>
              <a:uLnTx/>
              <a:uFillTx/>
              <a:latin typeface="Calibri" pitchFamily="34" charset="0"/>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966" y="1716837"/>
            <a:ext cx="6379048" cy="3137337"/>
          </a:xfrm>
          <a:prstGeom prst="rect">
            <a:avLst/>
          </a:prstGeom>
        </p:spPr>
      </p:pic>
      <p:sp>
        <p:nvSpPr>
          <p:cNvPr id="8" name="Line Callout 2 7"/>
          <p:cNvSpPr/>
          <p:nvPr/>
        </p:nvSpPr>
        <p:spPr>
          <a:xfrm>
            <a:off x="3582954" y="832255"/>
            <a:ext cx="2631233" cy="639016"/>
          </a:xfrm>
          <a:prstGeom prst="borderCallout2">
            <a:avLst>
              <a:gd name="adj1" fmla="val 44388"/>
              <a:gd name="adj2" fmla="val -2686"/>
              <a:gd name="adj3" fmla="val 65852"/>
              <a:gd name="adj4" fmla="val -13047"/>
              <a:gd name="adj5" fmla="val 200063"/>
              <a:gd name="adj6" fmla="val -2463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t>To/à = destinataire principal </a:t>
            </a:r>
            <a:r>
              <a:rPr lang="fr-FR" sz="1400" i="1" dirty="0" smtClean="0"/>
              <a:t>Réponse / action attendue</a:t>
            </a:r>
            <a:endParaRPr lang="fr-FR" sz="1400" i="1" dirty="0"/>
          </a:p>
        </p:txBody>
      </p:sp>
      <p:sp>
        <p:nvSpPr>
          <p:cNvPr id="10" name="Line Callout 2 9"/>
          <p:cNvSpPr/>
          <p:nvPr/>
        </p:nvSpPr>
        <p:spPr>
          <a:xfrm>
            <a:off x="4002503" y="1635933"/>
            <a:ext cx="4748973" cy="267629"/>
          </a:xfrm>
          <a:prstGeom prst="borderCallout2">
            <a:avLst>
              <a:gd name="adj1" fmla="val 31994"/>
              <a:gd name="adj2" fmla="val -2350"/>
              <a:gd name="adj3" fmla="val 74668"/>
              <a:gd name="adj4" fmla="val -16032"/>
              <a:gd name="adj5" fmla="val 243657"/>
              <a:gd name="adj6" fmla="val -2194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dirty="0" smtClean="0"/>
              <a:t>Copie carbone : Pour information / pas de réponse attendue</a:t>
            </a:r>
            <a:endParaRPr lang="fr-FR" sz="1400" dirty="0"/>
          </a:p>
        </p:txBody>
      </p:sp>
      <p:sp>
        <p:nvSpPr>
          <p:cNvPr id="12" name="Line Callout 2 11"/>
          <p:cNvSpPr/>
          <p:nvPr/>
        </p:nvSpPr>
        <p:spPr>
          <a:xfrm>
            <a:off x="4163751" y="2080607"/>
            <a:ext cx="4838934" cy="273632"/>
          </a:xfrm>
          <a:prstGeom prst="borderCallout2">
            <a:avLst>
              <a:gd name="adj1" fmla="val 61914"/>
              <a:gd name="adj2" fmla="val -3183"/>
              <a:gd name="adj3" fmla="val 70268"/>
              <a:gd name="adj4" fmla="val -15401"/>
              <a:gd name="adj5" fmla="val 141985"/>
              <a:gd name="adj6" fmla="val -2506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400" dirty="0" smtClean="0"/>
              <a:t>Ou cci : Destinataires confidentiels / beaucoup de destinataires</a:t>
            </a:r>
            <a:endParaRPr lang="fr-FR" sz="1400" dirty="0"/>
          </a:p>
        </p:txBody>
      </p:sp>
      <p:sp>
        <p:nvSpPr>
          <p:cNvPr id="13" name="TextBox 12"/>
          <p:cNvSpPr txBox="1"/>
          <p:nvPr/>
        </p:nvSpPr>
        <p:spPr>
          <a:xfrm>
            <a:off x="3284375" y="2573842"/>
            <a:ext cx="3228392" cy="286232"/>
          </a:xfrm>
          <a:prstGeom prst="rect">
            <a:avLst/>
          </a:prstGeom>
          <a:noFill/>
        </p:spPr>
        <p:txBody>
          <a:bodyPr wrap="square" rtlCol="0">
            <a:spAutoFit/>
          </a:bodyPr>
          <a:lstStyle/>
          <a:p>
            <a:r>
              <a:rPr lang="fr-FR" sz="1400" dirty="0" smtClean="0">
                <a:solidFill>
                  <a:srgbClr val="C00000"/>
                </a:solidFill>
                <a:latin typeface="+mj-lt"/>
              </a:rPr>
              <a:t>[Projet </a:t>
            </a:r>
            <a:r>
              <a:rPr lang="fr-FR" sz="1400" dirty="0" err="1" smtClean="0">
                <a:solidFill>
                  <a:srgbClr val="C00000"/>
                </a:solidFill>
                <a:latin typeface="+mj-lt"/>
              </a:rPr>
              <a:t>Jeukart</a:t>
            </a:r>
            <a:r>
              <a:rPr lang="fr-FR" sz="1400" dirty="0" smtClean="0">
                <a:solidFill>
                  <a:srgbClr val="C00000"/>
                </a:solidFill>
                <a:latin typeface="+mj-lt"/>
              </a:rPr>
              <a:t>] Choix date de réunion</a:t>
            </a:r>
            <a:endParaRPr lang="fr-FR" sz="1400" dirty="0">
              <a:solidFill>
                <a:srgbClr val="C00000"/>
              </a:solidFill>
              <a:latin typeface="+mj-lt"/>
            </a:endParaRPr>
          </a:p>
        </p:txBody>
      </p:sp>
      <p:sp>
        <p:nvSpPr>
          <p:cNvPr id="11" name="Line Callout 2 7"/>
          <p:cNvSpPr/>
          <p:nvPr/>
        </p:nvSpPr>
        <p:spPr>
          <a:xfrm>
            <a:off x="5394035" y="3572912"/>
            <a:ext cx="2866045" cy="572368"/>
          </a:xfrm>
          <a:prstGeom prst="borderCallout2">
            <a:avLst>
              <a:gd name="adj1" fmla="val 18750"/>
              <a:gd name="adj2" fmla="val -8333"/>
              <a:gd name="adj3" fmla="val 18750"/>
              <a:gd name="adj4" fmla="val -16667"/>
              <a:gd name="adj5" fmla="val -137364"/>
              <a:gd name="adj6" fmla="val -36852"/>
            </a:avLst>
          </a:prstGeom>
          <a:solidFill>
            <a:schemeClr val="tx2"/>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800" dirty="0" smtClean="0"/>
              <a:t>Avant tout : un sujet clair  </a:t>
            </a:r>
            <a:r>
              <a:rPr lang="fr-FR" sz="1800" i="1" dirty="0" smtClean="0">
                <a:solidFill>
                  <a:srgbClr val="E18787"/>
                </a:solidFill>
              </a:rPr>
              <a:t>[général] spécifique</a:t>
            </a:r>
            <a:endParaRPr lang="fr-FR" sz="1800" i="1" dirty="0">
              <a:solidFill>
                <a:srgbClr val="E18787"/>
              </a:solidFill>
            </a:endParaRPr>
          </a:p>
        </p:txBody>
      </p:sp>
    </p:spTree>
    <p:extLst>
      <p:ext uri="{BB962C8B-B14F-4D97-AF65-F5344CB8AC3E}">
        <p14:creationId xmlns:p14="http://schemas.microsoft.com/office/powerpoint/2010/main" val="30978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830513" y="134938"/>
            <a:ext cx="6313487" cy="571500"/>
          </a:xfrm>
          <a:prstGeom prst="rect">
            <a:avLst/>
          </a:prstGeom>
        </p:spPr>
        <p:txBody>
          <a:bodyPr/>
          <a:lstStyle/>
          <a:p>
            <a:pPr algn="ctr"/>
            <a:r>
              <a:rPr lang="fr-FR" sz="2800" b="1" dirty="0" smtClean="0">
                <a:solidFill>
                  <a:srgbClr val="000000"/>
                </a:solidFill>
                <a:latin typeface="Calibri" pitchFamily="34" charset="0"/>
                <a:cs typeface="Calibri" pitchFamily="34" charset="0"/>
              </a:rPr>
              <a:t>Le mail : dangers</a:t>
            </a:r>
          </a:p>
        </p:txBody>
      </p:sp>
      <p:sp>
        <p:nvSpPr>
          <p:cNvPr id="195587" name="Rectangle 3"/>
          <p:cNvSpPr>
            <a:spLocks noGrp="1" noChangeArrowheads="1"/>
          </p:cNvSpPr>
          <p:nvPr>
            <p:ph idx="4294967295"/>
          </p:nvPr>
        </p:nvSpPr>
        <p:spPr>
          <a:xfrm>
            <a:off x="2970213" y="1795548"/>
            <a:ext cx="6173787" cy="3567751"/>
          </a:xfrm>
          <a:prstGeom prst="rect">
            <a:avLst/>
          </a:prstGeom>
        </p:spPr>
        <p:txBody>
          <a:bodyPr>
            <a:noAutofit/>
          </a:bodyPr>
          <a:lstStyle/>
          <a:p>
            <a:pPr marL="457200" indent="-457200">
              <a:buClrTx/>
              <a:buFontTx/>
              <a:buAutoNum type="arabicPeriod"/>
            </a:pPr>
            <a:r>
              <a:rPr lang="fr-FR" sz="2200" dirty="0" smtClean="0">
                <a:latin typeface="Calibri" pitchFamily="34" charset="0"/>
                <a:cs typeface="Calibri" pitchFamily="34" charset="0"/>
                <a:sym typeface="Wingdings" pitchFamily="2" charset="2"/>
              </a:rPr>
              <a:t>V</a:t>
            </a:r>
            <a:r>
              <a:rPr lang="fr-FR" sz="2200" dirty="0" smtClean="0">
                <a:solidFill>
                  <a:srgbClr val="000000"/>
                </a:solidFill>
                <a:latin typeface="Calibri" pitchFamily="34" charset="0"/>
                <a:cs typeface="Calibri" pitchFamily="34" charset="0"/>
                <a:sym typeface="Wingdings" pitchFamily="2" charset="2"/>
              </a:rPr>
              <a:t>irus, canulars, </a:t>
            </a:r>
            <a:r>
              <a:rPr lang="fr-FR" sz="2200" dirty="0" smtClean="0">
                <a:solidFill>
                  <a:srgbClr val="000000"/>
                </a:solidFill>
                <a:latin typeface="Calibri" pitchFamily="34" charset="0"/>
                <a:cs typeface="Calibri" pitchFamily="34" charset="0"/>
                <a:sym typeface="Wingdings" pitchFamily="2" charset="2"/>
                <a:hlinkClick r:id="rId3"/>
              </a:rPr>
              <a:t>hameçonnage</a:t>
            </a:r>
            <a:r>
              <a:rPr lang="fr-FR" sz="2200" dirty="0" smtClean="0">
                <a:solidFill>
                  <a:srgbClr val="000000"/>
                </a:solidFill>
                <a:latin typeface="Calibri" pitchFamily="34" charset="0"/>
                <a:cs typeface="Calibri" pitchFamily="34" charset="0"/>
                <a:sym typeface="Wingdings" pitchFamily="2" charset="2"/>
              </a:rPr>
              <a:t>…</a:t>
            </a:r>
          </a:p>
          <a:p>
            <a:pPr marL="457200" indent="-457200">
              <a:buClrTx/>
              <a:buFontTx/>
              <a:buAutoNum type="arabicPeriod"/>
            </a:pPr>
            <a:r>
              <a:rPr lang="fr-FR" sz="2200" dirty="0" smtClean="0">
                <a:latin typeface="Calibri" pitchFamily="34" charset="0"/>
                <a:cs typeface="Calibri" pitchFamily="34" charset="0"/>
                <a:sym typeface="Wingdings" pitchFamily="2" charset="2"/>
              </a:rPr>
              <a:t>Un mail envoyé ne se rattrape pas !</a:t>
            </a:r>
          </a:p>
          <a:p>
            <a:pPr marL="457200" indent="-457200">
              <a:buClrTx/>
              <a:buFontTx/>
              <a:buAutoNum type="arabicPeriod"/>
            </a:pPr>
            <a:r>
              <a:rPr lang="fr-FR" sz="2200" dirty="0" smtClean="0">
                <a:latin typeface="Calibri" pitchFamily="34" charset="0"/>
                <a:cs typeface="Calibri" pitchFamily="34" charset="0"/>
                <a:sym typeface="Wingdings" pitchFamily="2" charset="2"/>
              </a:rPr>
              <a:t>Infobésité : spam, abuser des copies</a:t>
            </a:r>
          </a:p>
          <a:p>
            <a:pPr marL="457200" indent="-457200">
              <a:buClrTx/>
              <a:buFontTx/>
              <a:buAutoNum type="arabicPeriod"/>
            </a:pPr>
            <a:r>
              <a:rPr lang="fr-FR" sz="2200" dirty="0" smtClean="0">
                <a:latin typeface="Calibri" pitchFamily="34" charset="0"/>
                <a:cs typeface="Calibri" pitchFamily="34" charset="0"/>
                <a:sym typeface="Wingdings" pitchFamily="2" charset="2"/>
              </a:rPr>
              <a:t>Abus de pièce jointes</a:t>
            </a:r>
          </a:p>
          <a:p>
            <a:pPr lvl="1">
              <a:buClrTx/>
              <a:buFont typeface="Arial" panose="020B0604020202020204" pitchFamily="34" charset="0"/>
              <a:buChar char="•"/>
            </a:pPr>
            <a:r>
              <a:rPr lang="fr-FR" sz="1800" dirty="0" smtClean="0">
                <a:solidFill>
                  <a:srgbClr val="000000"/>
                </a:solidFill>
                <a:latin typeface="Calibri" pitchFamily="34" charset="0"/>
                <a:cs typeface="Calibri" pitchFamily="34" charset="0"/>
                <a:sym typeface="Wingdings" pitchFamily="2" charset="2"/>
              </a:rPr>
              <a:t>Une PJ de 10 Mo envoyée à 100 collègues  1 Go sur le réseau de l’entreprise. </a:t>
            </a:r>
          </a:p>
          <a:p>
            <a:pPr lvl="1">
              <a:buClrTx/>
              <a:buFont typeface="Arial" panose="020B0604020202020204" pitchFamily="34" charset="0"/>
              <a:buChar char="•"/>
            </a:pPr>
            <a:r>
              <a:rPr lang="fr-FR" sz="1800" dirty="0" smtClean="0">
                <a:solidFill>
                  <a:srgbClr val="000000"/>
                </a:solidFill>
                <a:latin typeface="Calibri" pitchFamily="34" charset="0"/>
                <a:cs typeface="Calibri" pitchFamily="34" charset="0"/>
                <a:sym typeface="Wingdings" pitchFamily="2" charset="2"/>
              </a:rPr>
              <a:t>Au-delà de 5 personnes, utiliser le </a:t>
            </a:r>
            <a:r>
              <a:rPr lang="fr-FR" sz="1800" dirty="0" err="1" smtClean="0">
                <a:solidFill>
                  <a:srgbClr val="C00000"/>
                </a:solidFill>
                <a:latin typeface="Calibri" pitchFamily="34" charset="0"/>
                <a:cs typeface="Calibri" pitchFamily="34" charset="0"/>
                <a:sym typeface="Wingdings" pitchFamily="2" charset="2"/>
              </a:rPr>
              <a:t>groupware</a:t>
            </a:r>
            <a:r>
              <a:rPr lang="fr-FR" sz="1800" dirty="0" smtClean="0">
                <a:solidFill>
                  <a:srgbClr val="000000"/>
                </a:solidFill>
                <a:latin typeface="Calibri" pitchFamily="34" charset="0"/>
                <a:cs typeface="Calibri" pitchFamily="34" charset="0"/>
                <a:sym typeface="Wingdings" pitchFamily="2" charset="2"/>
              </a:rPr>
              <a:t> ou envoyer un </a:t>
            </a:r>
            <a:r>
              <a:rPr lang="fr-FR" sz="1800" dirty="0" smtClean="0">
                <a:solidFill>
                  <a:srgbClr val="C00000"/>
                </a:solidFill>
                <a:latin typeface="Calibri" pitchFamily="34" charset="0"/>
                <a:cs typeface="Calibri" pitchFamily="34" charset="0"/>
                <a:sym typeface="Wingdings" pitchFamily="2" charset="2"/>
              </a:rPr>
              <a:t>lien</a:t>
            </a:r>
            <a:r>
              <a:rPr lang="fr-FR" sz="1800" dirty="0" smtClean="0">
                <a:solidFill>
                  <a:srgbClr val="000000"/>
                </a:solidFill>
                <a:latin typeface="Calibri" pitchFamily="34" charset="0"/>
                <a:cs typeface="Calibri" pitchFamily="34" charset="0"/>
                <a:sym typeface="Wingdings" pitchFamily="2" charset="2"/>
              </a:rPr>
              <a:t> </a:t>
            </a:r>
          </a:p>
        </p:txBody>
      </p:sp>
      <p:sp>
        <p:nvSpPr>
          <p:cNvPr id="4" name="ZoneTexte 3"/>
          <p:cNvSpPr txBox="1"/>
          <p:nvPr/>
        </p:nvSpPr>
        <p:spPr>
          <a:xfrm>
            <a:off x="540000" y="3537462"/>
            <a:ext cx="360000" cy="397032"/>
          </a:xfrm>
          <a:prstGeom prst="rect">
            <a:avLst/>
          </a:prstGeom>
          <a:noFill/>
        </p:spPr>
        <p:txBody>
          <a:bodyPr wrap="square" rtlCol="0">
            <a:spAutoFit/>
          </a:bodyPr>
          <a:lstStyle/>
          <a:p>
            <a:r>
              <a:rPr lang="fr-FR" b="0" dirty="0">
                <a:solidFill>
                  <a:srgbClr val="FF0000"/>
                </a:solidFill>
                <a:latin typeface="Calibri" pitchFamily="34" charset="0"/>
                <a:cs typeface="Calibri" pitchFamily="34" charset="0"/>
                <a:sym typeface="Wingdings" panose="05000000000000000000" pitchFamily="2" charset="2"/>
              </a:rPr>
              <a:t></a:t>
            </a:r>
            <a:endParaRPr lang="fr-FR" b="0" dirty="0">
              <a:solidFill>
                <a:srgbClr val="FF0000"/>
              </a:solidFill>
              <a:latin typeface="Calibri" pitchFamily="34" charset="0"/>
              <a:cs typeface="Calibri" pitchFamily="34" charset="0"/>
            </a:endParaRPr>
          </a:p>
        </p:txBody>
      </p:sp>
      <p:sp>
        <p:nvSpPr>
          <p:cNvPr id="2" name="Slide Number Placeholder 1"/>
          <p:cNvSpPr>
            <a:spLocks noGrp="1"/>
          </p:cNvSpPr>
          <p:nvPr>
            <p:ph type="sldNum" sz="quarter" idx="10"/>
          </p:nvPr>
        </p:nvSpPr>
        <p:spPr>
          <a:xfrm>
            <a:off x="8774562" y="5477692"/>
            <a:ext cx="381000" cy="216959"/>
          </a:xfrm>
        </p:spPr>
        <p:txBody>
          <a:bodyPr/>
          <a:lstStyle/>
          <a:p>
            <a:pPr>
              <a:defRPr/>
            </a:pPr>
            <a:fld id="{7F07B8DE-9430-46E8-A38B-5DA0DE501445}" type="slidenum">
              <a:rPr lang="fr-FR" smtClean="0"/>
              <a:pPr>
                <a:defRPr/>
              </a:pPr>
              <a:t>9</a:t>
            </a:fld>
            <a:endParaRPr lang="fr-FR"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7" y="97614"/>
            <a:ext cx="1138333" cy="1343884"/>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5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5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11.1|14.2|4.2|3.2"/>
</p:tagLst>
</file>

<file path=ppt/tags/tag2.xml><?xml version="1.0" encoding="utf-8"?>
<p:tagLst xmlns:a="http://schemas.openxmlformats.org/drawingml/2006/main" xmlns:r="http://schemas.openxmlformats.org/officeDocument/2006/relationships" xmlns:p="http://schemas.openxmlformats.org/presentationml/2006/main">
  <p:tag name="TIMING" val="|4.2|11.1|14.2|4.2|3.2"/>
</p:tagLst>
</file>

<file path=ppt/tags/tag3.xml><?xml version="1.0" encoding="utf-8"?>
<p:tagLst xmlns:a="http://schemas.openxmlformats.org/drawingml/2006/main" xmlns:r="http://schemas.openxmlformats.org/officeDocument/2006/relationships" xmlns:p="http://schemas.openxmlformats.org/presentationml/2006/main">
  <p:tag name="TIMING" val="|3.1|10.6|9.7|19.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2255</TotalTime>
  <Words>2665</Words>
  <Application>Microsoft Office PowerPoint</Application>
  <PresentationFormat>Affichage à l'écran (16:10)</PresentationFormat>
  <Paragraphs>659</Paragraphs>
  <Slides>61</Slides>
  <Notes>50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61</vt:i4>
      </vt:variant>
    </vt:vector>
  </HeadingPairs>
  <TitlesOfParts>
    <vt:vector size="69" baseType="lpstr">
      <vt:lpstr>Arial</vt:lpstr>
      <vt:lpstr>Calibri</vt:lpstr>
      <vt:lpstr>Gadugi</vt:lpstr>
      <vt:lpstr>Lucida Sans Unicode</vt:lpstr>
      <vt:lpstr>Times New Roman</vt:lpstr>
      <vt:lpstr>Times New Roman (Corps)</vt:lpstr>
      <vt:lpstr>Wingdings</vt:lpstr>
      <vt:lpstr>Thème Office</vt:lpstr>
      <vt:lpstr>Gestion de projet</vt:lpstr>
      <vt:lpstr>Présentation PowerPoint</vt:lpstr>
      <vt:lpstr>Présentation PowerPoint</vt:lpstr>
      <vt:lpstr>Présentation PowerPoint</vt:lpstr>
      <vt:lpstr>Présentation PowerPoint</vt:lpstr>
      <vt:lpstr>Présentation PowerPoint</vt:lpstr>
      <vt:lpstr>Les outils informatiques</vt:lpstr>
      <vt:lpstr>Présentation PowerPoint</vt:lpstr>
      <vt:lpstr>Le mail : dangers</vt:lpstr>
      <vt:lpstr>Conseils pour utiliser Gmail</vt:lpstr>
      <vt:lpstr>Présentation PowerPoint</vt:lpstr>
      <vt:lpstr>Réflexion et questions</vt:lpstr>
      <vt:lpstr>Présentation PowerPoint</vt:lpstr>
      <vt:lpstr>Les outils informatiques Chapitre 2</vt:lpstr>
      <vt:lpstr>La protection de la confidentialité</vt:lpstr>
      <vt:lpstr>A éviter :</vt:lpstr>
      <vt:lpstr>Sécurité ou facilité de mémorisation ?</vt:lpstr>
      <vt:lpstr>Lister et prioriser</vt:lpstr>
      <vt:lpstr>Stockage des mdp</vt:lpstr>
      <vt:lpstr>Mdp fort et mémorisable ?</vt:lpstr>
      <vt:lpstr>Les virus</vt:lpstr>
      <vt:lpstr>Les adware</vt:lpstr>
      <vt:lpstr>Présentation PowerPoint</vt:lpstr>
      <vt:lpstr>Présentation PowerPoint</vt:lpstr>
      <vt:lpstr>Les outils informatiques Chapitre 3</vt:lpstr>
      <vt:lpstr>Outils libres ou cloud ?</vt:lpstr>
      <vt:lpstr>Google Drive : Documents </vt:lpstr>
      <vt:lpstr>Démonstration</vt:lpstr>
      <vt:lpstr>Google Drive : Feuilles de calcul</vt:lpstr>
      <vt:lpstr>Démonstration</vt:lpstr>
      <vt:lpstr>Google Drive : Présentations</vt:lpstr>
      <vt:lpstr>Démonstration</vt:lpstr>
      <vt:lpstr>Google Drive : Dossiers</vt:lpstr>
      <vt:lpstr>Le partage</vt:lpstr>
      <vt:lpstr>Présentation PowerPoint</vt:lpstr>
      <vt:lpstr>Exercices et Quiz</vt:lpstr>
      <vt:lpstr>Présentation PowerPoint</vt:lpstr>
      <vt:lpstr>Les outils informatiques Chapitre 4</vt:lpstr>
      <vt:lpstr>Réseaux sociaux</vt:lpstr>
      <vt:lpstr>Dossiers partagés Dropbox</vt:lpstr>
      <vt:lpstr>Dropbox : versionning</vt:lpstr>
      <vt:lpstr>Dropbox :  fonctions essentielles</vt:lpstr>
      <vt:lpstr>Doodle : organiser des rendez-vous</vt:lpstr>
      <vt:lpstr>URL Shortener</vt:lpstr>
      <vt:lpstr>Présentation PowerPoint</vt:lpstr>
      <vt:lpstr>Google Agenda</vt:lpstr>
      <vt:lpstr>Google Agenda : conseils</vt:lpstr>
      <vt:lpstr>Présentation PowerPoint</vt:lpstr>
      <vt:lpstr>Exercice et quizz</vt:lpstr>
      <vt:lpstr>Présentation PowerPoint</vt:lpstr>
      <vt:lpstr>Les outils informatiques Chapitre 5</vt:lpstr>
      <vt:lpstr>Les réunions en ligne</vt:lpstr>
      <vt:lpstr>Présentation PowerPoint</vt:lpstr>
      <vt:lpstr>Réussir une visioconférence …</vt:lpstr>
      <vt:lpstr>Autres solutions techniques</vt:lpstr>
      <vt:lpstr>MOOC - mise en pratique</vt:lpstr>
      <vt:lpstr>Mise en pratique</vt:lpstr>
      <vt:lpstr>Les outils informatiques Conclusion</vt:lpstr>
      <vt:lpstr>Conclusion / Avertissement</vt:lpstr>
      <vt:lpstr>Pour aller plus loin</vt:lpstr>
      <vt:lpstr>Les raccourcis clavier</vt:lpstr>
    </vt:vector>
  </TitlesOfParts>
  <Company>Ecole centrale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Projet_Groupware_et_outils_informatiques</dc:title>
  <dc:creator>Rémi Bachelet</dc:creator>
  <dc:description>projet de cours initiation outils projets</dc:description>
  <cp:lastModifiedBy>remi bachelet</cp:lastModifiedBy>
  <cp:revision>1010</cp:revision>
  <cp:lastPrinted>2012-04-17T06:45:54Z</cp:lastPrinted>
  <dcterms:created xsi:type="dcterms:W3CDTF">1999-08-01T14:23:12Z</dcterms:created>
  <dcterms:modified xsi:type="dcterms:W3CDTF">2014-09-26T19:13:30Z</dcterms:modified>
</cp:coreProperties>
</file>